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charts/chart3.xml" ContentType="application/vnd.openxmlformats-officedocument.drawingml.chart+xml"/>
  <Override PartName="/ppt/notesSlides/notesSlide19.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3"/>
  </p:notesMasterIdLst>
  <p:sldIdLst>
    <p:sldId id="256" r:id="rId2"/>
    <p:sldId id="260" r:id="rId3"/>
    <p:sldId id="268" r:id="rId4"/>
    <p:sldId id="267" r:id="rId5"/>
    <p:sldId id="266" r:id="rId6"/>
    <p:sldId id="265" r:id="rId7"/>
    <p:sldId id="264" r:id="rId8"/>
    <p:sldId id="269" r:id="rId9"/>
    <p:sldId id="263" r:id="rId10"/>
    <p:sldId id="279" r:id="rId11"/>
    <p:sldId id="262" r:id="rId12"/>
    <p:sldId id="270" r:id="rId13"/>
    <p:sldId id="271" r:id="rId14"/>
    <p:sldId id="278" r:id="rId15"/>
    <p:sldId id="280" r:id="rId16"/>
    <p:sldId id="277" r:id="rId17"/>
    <p:sldId id="281" r:id="rId18"/>
    <p:sldId id="282" r:id="rId19"/>
    <p:sldId id="284" r:id="rId20"/>
    <p:sldId id="285" r:id="rId21"/>
    <p:sldId id="283" r:id="rId22"/>
    <p:sldId id="276" r:id="rId23"/>
    <p:sldId id="275" r:id="rId24"/>
    <p:sldId id="274" r:id="rId25"/>
    <p:sldId id="273" r:id="rId26"/>
    <p:sldId id="289" r:id="rId27"/>
    <p:sldId id="294" r:id="rId28"/>
    <p:sldId id="293" r:id="rId29"/>
    <p:sldId id="292" r:id="rId30"/>
    <p:sldId id="291" r:id="rId31"/>
    <p:sldId id="290" r:id="rId32"/>
    <p:sldId id="299" r:id="rId33"/>
    <p:sldId id="298" r:id="rId34"/>
    <p:sldId id="297" r:id="rId35"/>
    <p:sldId id="300" r:id="rId36"/>
    <p:sldId id="301" r:id="rId37"/>
    <p:sldId id="302" r:id="rId38"/>
    <p:sldId id="303" r:id="rId39"/>
    <p:sldId id="304" r:id="rId40"/>
    <p:sldId id="296" r:id="rId41"/>
    <p:sldId id="261" r:id="rId42"/>
  </p:sldIdLst>
  <p:sldSz cx="12192000" cy="6858000"/>
  <p:notesSz cx="6888163" cy="100187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jEvClpo3+vgbS9Mai1pr7/177Hg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snapToGrid="0">
      <p:cViewPr varScale="1">
        <p:scale>
          <a:sx n="114" d="100"/>
          <a:sy n="114" d="100"/>
        </p:scale>
        <p:origin x="30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file:///C:\Users\vcarrion\AppData\Roaming\Microsoft\Excel\Anexos%20Tablas%202022%20(version%201).xlsb"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vcarrion\AppData\Roaming\Microsoft\Excel\Anexos%20Tablas%202022%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vcarrion\AppData\Roaming\Microsoft\Excel\Anexos%20Tablas%202022%20(version%201).xlsb"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vcarrion\AppData\Roaming\Microsoft\Excel\Anexos%20Tablas%202022%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fmik</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s-EC"/>
        </a:p>
      </c:txPr>
    </c:title>
    <c:autoTitleDeleted val="0"/>
    <c:plotArea>
      <c:layout>
        <c:manualLayout>
          <c:layoutTarget val="inner"/>
          <c:xMode val="edge"/>
          <c:yMode val="edge"/>
          <c:x val="7.2949904057868109E-2"/>
          <c:y val="0.11385974957437364"/>
          <c:w val="0.91534419150504365"/>
          <c:h val="0.68957903176840429"/>
        </c:manualLayout>
      </c:layout>
      <c:lineChart>
        <c:grouping val="standard"/>
        <c:varyColors val="0"/>
        <c:ser>
          <c:idx val="5"/>
          <c:order val="0"/>
          <c:tx>
            <c:strRef>
              <c:f>'Indicadores de Calidad'!$F$4</c:f>
              <c:strCache>
                <c:ptCount val="1"/>
                <c:pt idx="0">
                  <c:v>FMIk</c:v>
                </c:pt>
              </c:strCache>
            </c:strRef>
          </c:tx>
          <c:spPr>
            <a:ln w="22225" cap="rnd">
              <a:solidFill>
                <a:schemeClr val="tx1"/>
              </a:solidFill>
              <a:round/>
            </a:ln>
            <a:effectLst/>
          </c:spPr>
          <c:marker>
            <c:symbol val="circle"/>
            <c:size val="6"/>
            <c:spPr>
              <a:solidFill>
                <a:schemeClr val="accent6"/>
              </a:solidFill>
              <a:ln w="9525">
                <a:solidFill>
                  <a:schemeClr val="accent6"/>
                </a:solidFill>
                <a:round/>
              </a:ln>
              <a:effectLst/>
            </c:spPr>
          </c:marker>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Calidad'!$F$5:$F$14</c:f>
              <c:numCache>
                <c:formatCode>0.00</c:formatCode>
                <c:ptCount val="10"/>
                <c:pt idx="0">
                  <c:v>10.86</c:v>
                </c:pt>
                <c:pt idx="1">
                  <c:v>10.7</c:v>
                </c:pt>
                <c:pt idx="2">
                  <c:v>7.32</c:v>
                </c:pt>
                <c:pt idx="3">
                  <c:v>5.7457616479578286</c:v>
                </c:pt>
                <c:pt idx="4">
                  <c:v>5.5538989196182875</c:v>
                </c:pt>
                <c:pt idx="5">
                  <c:v>5.5672949411944206</c:v>
                </c:pt>
                <c:pt idx="6">
                  <c:v>3.2466877949754847</c:v>
                </c:pt>
                <c:pt idx="7">
                  <c:v>4.9576227910156501</c:v>
                </c:pt>
                <c:pt idx="8">
                  <c:v>4.7119999999999997</c:v>
                </c:pt>
                <c:pt idx="9">
                  <c:v>3.78</c:v>
                </c:pt>
              </c:numCache>
            </c:numRef>
          </c:val>
          <c:smooth val="0"/>
          <c:extLst>
            <c:ext xmlns:c16="http://schemas.microsoft.com/office/drawing/2014/chart" uri="{C3380CC4-5D6E-409C-BE32-E72D297353CC}">
              <c16:uniqueId val="{00000000-49B5-4AAB-9DF0-9AFA7AC1FE01}"/>
            </c:ext>
          </c:extLst>
        </c:ser>
        <c:ser>
          <c:idx val="6"/>
          <c:order val="1"/>
          <c:tx>
            <c:strRef>
              <c:f>'Indicadores de Calidad'!$G$4</c:f>
              <c:strCache>
                <c:ptCount val="1"/>
                <c:pt idx="0">
                  <c:v>META FMIk</c:v>
                </c:pt>
              </c:strCache>
            </c:strRef>
          </c:tx>
          <c:spPr>
            <a:ln w="22225" cap="rnd">
              <a:solidFill>
                <a:schemeClr val="accent1">
                  <a:lumMod val="60000"/>
                </a:schemeClr>
              </a:solidFill>
              <a:prstDash val="solid"/>
              <a:round/>
            </a:ln>
            <a:effectLst/>
          </c:spPr>
          <c:marker>
            <c:symbol val="plus"/>
            <c:size val="6"/>
            <c:spPr>
              <a:noFill/>
              <a:ln w="9525">
                <a:solidFill>
                  <a:schemeClr val="accent1">
                    <a:lumMod val="60000"/>
                  </a:schemeClr>
                </a:solidFill>
                <a:round/>
              </a:ln>
              <a:effectLst/>
            </c:spPr>
          </c:marker>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Calidad'!$G$5:$G$14</c:f>
              <c:numCache>
                <c:formatCode>General</c:formatCode>
                <c:ptCount val="10"/>
                <c:pt idx="0">
                  <c:v>4</c:v>
                </c:pt>
                <c:pt idx="1">
                  <c:v>4</c:v>
                </c:pt>
                <c:pt idx="2">
                  <c:v>4</c:v>
                </c:pt>
                <c:pt idx="3">
                  <c:v>4</c:v>
                </c:pt>
                <c:pt idx="4">
                  <c:v>4</c:v>
                </c:pt>
                <c:pt idx="5">
                  <c:v>6</c:v>
                </c:pt>
                <c:pt idx="6">
                  <c:v>6</c:v>
                </c:pt>
                <c:pt idx="7">
                  <c:v>6</c:v>
                </c:pt>
                <c:pt idx="8">
                  <c:v>6</c:v>
                </c:pt>
                <c:pt idx="9">
                  <c:v>6</c:v>
                </c:pt>
              </c:numCache>
            </c:numRef>
          </c:val>
          <c:smooth val="0"/>
          <c:extLst>
            <c:ext xmlns:c16="http://schemas.microsoft.com/office/drawing/2014/chart" uri="{C3380CC4-5D6E-409C-BE32-E72D297353CC}">
              <c16:uniqueId val="{00000001-49B5-4AAB-9DF0-9AFA7AC1FE01}"/>
            </c:ext>
          </c:extLst>
        </c:ser>
        <c:ser>
          <c:idx val="7"/>
          <c:order val="2"/>
          <c:tx>
            <c:strRef>
              <c:f>'Indicadores de Calidad'!$C$4</c:f>
              <c:strCache>
                <c:ptCount val="1"/>
                <c:pt idx="0">
                  <c:v>FAL</c:v>
                </c:pt>
              </c:strCache>
            </c:strRef>
          </c:tx>
          <c:spPr>
            <a:ln w="22225" cap="rnd">
              <a:solidFill>
                <a:schemeClr val="accent2">
                  <a:lumMod val="60000"/>
                </a:schemeClr>
              </a:solidFill>
              <a:round/>
            </a:ln>
            <a:effectLst/>
          </c:spPr>
          <c:marker>
            <c:symbol val="dot"/>
            <c:size val="6"/>
            <c:spPr>
              <a:solidFill>
                <a:schemeClr val="accent2">
                  <a:lumMod val="60000"/>
                </a:schemeClr>
              </a:solidFill>
              <a:ln w="9525">
                <a:solidFill>
                  <a:schemeClr val="accent2">
                    <a:lumMod val="60000"/>
                  </a:schemeClr>
                </a:solidFill>
                <a:round/>
              </a:ln>
              <a:effectLst/>
            </c:spPr>
          </c:marker>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Calidad'!$C$5:$C$14</c:f>
            </c:numRef>
          </c:val>
          <c:smooth val="0"/>
          <c:extLst>
            <c:ext xmlns:c16="http://schemas.microsoft.com/office/drawing/2014/chart" uri="{C3380CC4-5D6E-409C-BE32-E72D297353CC}">
              <c16:uniqueId val="{00000002-49B5-4AAB-9DF0-9AFA7AC1FE01}"/>
            </c:ext>
          </c:extLst>
        </c:ser>
        <c:ser>
          <c:idx val="8"/>
          <c:order val="3"/>
          <c:tx>
            <c:strRef>
              <c:f>'Indicadores de Calidad'!$D$4</c:f>
              <c:strCache>
                <c:ptCount val="1"/>
                <c:pt idx="0">
                  <c:v>META FAL</c:v>
                </c:pt>
              </c:strCache>
            </c:strRef>
          </c:tx>
          <c:spPr>
            <a:ln w="22225" cap="rnd">
              <a:solidFill>
                <a:schemeClr val="accent3">
                  <a:lumMod val="60000"/>
                </a:schemeClr>
              </a:solidFill>
              <a:round/>
            </a:ln>
            <a:effectLst/>
          </c:spPr>
          <c:marker>
            <c:symbol val="dash"/>
            <c:size val="6"/>
            <c:spPr>
              <a:solidFill>
                <a:schemeClr val="accent3">
                  <a:lumMod val="60000"/>
                </a:schemeClr>
              </a:solidFill>
              <a:ln w="9525">
                <a:solidFill>
                  <a:schemeClr val="accent3">
                    <a:lumMod val="60000"/>
                  </a:schemeClr>
                </a:solidFill>
                <a:round/>
              </a:ln>
              <a:effectLst/>
            </c:spPr>
          </c:marker>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Calidad'!$D$5:$D$14</c:f>
            </c:numRef>
          </c:val>
          <c:smooth val="0"/>
          <c:extLst>
            <c:ext xmlns:c16="http://schemas.microsoft.com/office/drawing/2014/chart" uri="{C3380CC4-5D6E-409C-BE32-E72D297353CC}">
              <c16:uniqueId val="{00000003-49B5-4AAB-9DF0-9AFA7AC1FE01}"/>
            </c:ext>
          </c:extLst>
        </c:ser>
        <c:ser>
          <c:idx val="9"/>
          <c:order val="4"/>
          <c:tx>
            <c:strRef>
              <c:f>'Indicadores de Calidad'!$E$4</c:f>
              <c:strCache>
                <c:ptCount val="1"/>
                <c:pt idx="0">
                  <c:v>DFAL</c:v>
                </c:pt>
              </c:strCache>
            </c:strRef>
          </c:tx>
          <c:spPr>
            <a:ln w="22225" cap="rnd">
              <a:solidFill>
                <a:schemeClr val="accent4">
                  <a:lumMod val="60000"/>
                </a:schemeClr>
              </a:solidFill>
              <a:round/>
            </a:ln>
            <a:effectLst/>
          </c:spPr>
          <c:marker>
            <c:symbol val="diamond"/>
            <c:size val="6"/>
            <c:spPr>
              <a:solidFill>
                <a:schemeClr val="accent4">
                  <a:lumMod val="60000"/>
                </a:schemeClr>
              </a:solidFill>
              <a:ln w="9525">
                <a:solidFill>
                  <a:schemeClr val="accent4">
                    <a:lumMod val="60000"/>
                  </a:schemeClr>
                </a:solidFill>
                <a:round/>
              </a:ln>
              <a:effectLst/>
            </c:spPr>
          </c:marker>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Calidad'!$E$5:$E$14</c:f>
            </c:numRef>
          </c:val>
          <c:smooth val="0"/>
          <c:extLst>
            <c:ext xmlns:c16="http://schemas.microsoft.com/office/drawing/2014/chart" uri="{C3380CC4-5D6E-409C-BE32-E72D297353CC}">
              <c16:uniqueId val="{00000004-49B5-4AAB-9DF0-9AFA7AC1FE01}"/>
            </c:ext>
          </c:extLst>
        </c:ser>
        <c:ser>
          <c:idx val="3"/>
          <c:order val="5"/>
          <c:tx>
            <c:strRef>
              <c:f>'Indicadores de Calidad'!$F$4</c:f>
              <c:strCache>
                <c:ptCount val="1"/>
                <c:pt idx="0">
                  <c:v>FMIk</c:v>
                </c:pt>
              </c:strCache>
            </c:strRef>
          </c:tx>
          <c:spPr>
            <a:ln w="22225" cap="rnd">
              <a:solidFill>
                <a:schemeClr val="tx1"/>
              </a:solidFill>
              <a:round/>
            </a:ln>
            <a:effectLst/>
          </c:spPr>
          <c:marker>
            <c:symbol val="diamond"/>
            <c:size val="6"/>
            <c:spPr>
              <a:solidFill>
                <a:schemeClr val="bg2"/>
              </a:solidFill>
              <a:ln w="9525">
                <a:solidFill>
                  <a:schemeClr val="tx1"/>
                </a:solidFill>
                <a:round/>
              </a:ln>
              <a:effectLst/>
            </c:spPr>
          </c:marker>
          <c:dLbls>
            <c:dLbl>
              <c:idx val="0"/>
              <c:layout>
                <c:manualLayout>
                  <c:x val="-1.7803342318180294E-3"/>
                  <c:y val="-5.98848199578344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0D0-41AA-B025-B653A6D8EB83}"/>
                </c:ext>
              </c:extLst>
            </c:dLbl>
            <c:dLbl>
              <c:idx val="1"/>
              <c:layout>
                <c:manualLayout>
                  <c:x val="-8.9016711590901056E-3"/>
                  <c:y val="-4.99040166315286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0D0-41AA-B025-B653A6D8EB83}"/>
                </c:ext>
              </c:extLst>
            </c:dLbl>
            <c:dLbl>
              <c:idx val="2"/>
              <c:layout>
                <c:manualLayout>
                  <c:x val="-3.5606684636360427E-3"/>
                  <c:y val="-3.992321330522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0D0-41AA-B025-B653A6D8EB83}"/>
                </c:ext>
              </c:extLst>
            </c:dLbl>
            <c:dLbl>
              <c:idx val="3"/>
              <c:layout>
                <c:manualLayout>
                  <c:x val="0"/>
                  <c:y val="-3.32693444210191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0D0-41AA-B025-B653A6D8EB83}"/>
                </c:ext>
              </c:extLst>
            </c:dLbl>
            <c:dLbl>
              <c:idx val="4"/>
              <c:layout>
                <c:manualLayout>
                  <c:x val="-3.5606684636359121E-3"/>
                  <c:y val="-4.32501477473248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0D0-41AA-B025-B653A6D8EB83}"/>
                </c:ext>
              </c:extLst>
            </c:dLbl>
            <c:dLbl>
              <c:idx val="5"/>
              <c:layout>
                <c:manualLayout>
                  <c:x val="-4.1089760591180016E-3"/>
                  <c:y val="-0.1025273843288548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0D0-41AA-B025-B653A6D8EB83}"/>
                </c:ext>
              </c:extLst>
            </c:dLbl>
            <c:dLbl>
              <c:idx val="6"/>
              <c:layout>
                <c:manualLayout>
                  <c:x val="-9.9304838626428533E-3"/>
                  <c:y val="-7.691654451289436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0D0-41AA-B025-B653A6D8EB83}"/>
                </c:ext>
              </c:extLst>
            </c:dLbl>
            <c:dLbl>
              <c:idx val="7"/>
              <c:layout>
                <c:manualLayout>
                  <c:x val="0"/>
                  <c:y val="-3.992321330522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0D0-41AA-B025-B653A6D8EB83}"/>
                </c:ext>
              </c:extLst>
            </c:dLbl>
            <c:dLbl>
              <c:idx val="8"/>
              <c:layout>
                <c:manualLayout>
                  <c:x val="-1.5135920289164835E-2"/>
                  <c:y val="9.39064126585216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9B5-4AAB-9DF0-9AFA7AC1FE01}"/>
                </c:ext>
              </c:extLst>
            </c:dLbl>
            <c:dLbl>
              <c:idx val="9"/>
              <c:layout>
                <c:manualLayout>
                  <c:x val="-4.2107238516121024E-3"/>
                  <c:y val="4.51612915971351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9B5-4AAB-9DF0-9AFA7AC1FE01}"/>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1"/>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solidFill>
                    </a:ln>
                    <a:effectLst/>
                  </c:spPr>
                </c15:leaderLines>
              </c:ext>
            </c:extLst>
          </c:dLbls>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Calidad'!$F$5:$F$14</c:f>
              <c:numCache>
                <c:formatCode>0.00</c:formatCode>
                <c:ptCount val="10"/>
                <c:pt idx="0">
                  <c:v>10.86</c:v>
                </c:pt>
                <c:pt idx="1">
                  <c:v>10.7</c:v>
                </c:pt>
                <c:pt idx="2">
                  <c:v>7.32</c:v>
                </c:pt>
                <c:pt idx="3">
                  <c:v>5.7457616479578286</c:v>
                </c:pt>
                <c:pt idx="4">
                  <c:v>5.5538989196182875</c:v>
                </c:pt>
                <c:pt idx="5">
                  <c:v>5.5672949411944206</c:v>
                </c:pt>
                <c:pt idx="6">
                  <c:v>3.2466877949754847</c:v>
                </c:pt>
                <c:pt idx="7">
                  <c:v>4.9576227910156501</c:v>
                </c:pt>
                <c:pt idx="8">
                  <c:v>4.7119999999999997</c:v>
                </c:pt>
                <c:pt idx="9">
                  <c:v>3.78</c:v>
                </c:pt>
              </c:numCache>
            </c:numRef>
          </c:val>
          <c:smooth val="0"/>
          <c:extLst>
            <c:ext xmlns:c16="http://schemas.microsoft.com/office/drawing/2014/chart" uri="{C3380CC4-5D6E-409C-BE32-E72D297353CC}">
              <c16:uniqueId val="{00000007-49B5-4AAB-9DF0-9AFA7AC1FE01}"/>
            </c:ext>
          </c:extLst>
        </c:ser>
        <c:ser>
          <c:idx val="4"/>
          <c:order val="6"/>
          <c:tx>
            <c:strRef>
              <c:f>'Indicadores de Calidad'!$G$4</c:f>
              <c:strCache>
                <c:ptCount val="1"/>
                <c:pt idx="0">
                  <c:v>META FMIk</c:v>
                </c:pt>
              </c:strCache>
            </c:strRef>
          </c:tx>
          <c:spPr>
            <a:ln w="22225" cap="rnd">
              <a:solidFill>
                <a:schemeClr val="accent5"/>
              </a:solidFill>
              <a:prstDash val="solid"/>
              <a:round/>
            </a:ln>
            <a:effectLst/>
          </c:spPr>
          <c:marker>
            <c:symbol val="square"/>
            <c:size val="6"/>
            <c:spPr>
              <a:solidFill>
                <a:schemeClr val="accent5"/>
              </a:solidFill>
              <a:ln w="9525">
                <a:solidFill>
                  <a:schemeClr val="accent5"/>
                </a:solidFill>
                <a:prstDash val="solid"/>
                <a:round/>
              </a:ln>
              <a:effectLst/>
            </c:spPr>
          </c:marker>
          <c:dLbls>
            <c:dLbl>
              <c:idx val="0"/>
              <c:layout>
                <c:manualLayout>
                  <c:x val="9.3580270626282894E-3"/>
                  <c:y val="-5.3285977853582196E-2"/>
                </c:manualLayout>
              </c:layout>
              <c:tx>
                <c:rich>
                  <a:bodyPr rot="0" spcFirstLastPara="1" vertOverflow="ellipsis" vert="horz" wrap="square" lIns="38100" tIns="19050" rIns="38100" bIns="19050" anchor="ctr" anchorCtr="1">
                    <a:spAutoFit/>
                  </a:bodyPr>
                  <a:lstStyle/>
                  <a:p>
                    <a:pPr>
                      <a:defRPr sz="1200" b="1" i="0" u="none" strike="noStrike" kern="1200" baseline="0">
                        <a:solidFill>
                          <a:srgbClr val="C00000"/>
                        </a:solidFill>
                        <a:latin typeface="+mn-lt"/>
                        <a:ea typeface="+mn-ea"/>
                        <a:cs typeface="+mn-cs"/>
                      </a:defRPr>
                    </a:pPr>
                    <a:fld id="{643B7808-BCB4-46C0-8A81-E2A80FB4FCF3}" type="SERIESNAME">
                      <a:rPr lang="en-US"/>
                      <a:pPr>
                        <a:defRPr sz="1200" b="1">
                          <a:solidFill>
                            <a:srgbClr val="C00000"/>
                          </a:solidFill>
                        </a:defRPr>
                      </a:pPr>
                      <a:t>[NOMBRE DE LA SERIE]</a:t>
                    </a:fld>
                    <a:r>
                      <a:rPr lang="en-US" baseline="0"/>
                      <a:t>; </a:t>
                    </a:r>
                    <a:fld id="{75ED5850-D37B-418C-9E6E-4A688BFD0295}" type="VALUE">
                      <a:rPr lang="en-US" baseline="0"/>
                      <a:pPr>
                        <a:defRPr sz="1200" b="1">
                          <a:solidFill>
                            <a:srgbClr val="C00000"/>
                          </a:solidFill>
                        </a:defRPr>
                      </a:pPr>
                      <a:t>[VALOR]</a:t>
                    </a:fld>
                    <a:endParaRPr lang="en-US" baseline="0"/>
                  </a:p>
                </c:rich>
              </c:tx>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C00000"/>
                      </a:solidFill>
                      <a:latin typeface="+mn-lt"/>
                      <a:ea typeface="+mn-ea"/>
                      <a:cs typeface="+mn-cs"/>
                    </a:defRPr>
                  </a:pPr>
                  <a:endParaRPr lang="es-EC"/>
                </a:p>
              </c:txPr>
              <c:showLegendKey val="0"/>
              <c:showVal val="1"/>
              <c:showCatName val="0"/>
              <c:showSerName val="1"/>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49B5-4AAB-9DF0-9AFA7AC1FE01}"/>
                </c:ext>
              </c:extLst>
            </c:dLbl>
            <c:dLbl>
              <c:idx val="9"/>
              <c:layout>
                <c:manualLayout>
                  <c:x val="-6.7001985226422516E-3"/>
                  <c:y val="-7.1767471705089653E-2"/>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lumMod val="50000"/>
                            <a:lumOff val="50000"/>
                          </a:schemeClr>
                        </a:solidFill>
                        <a:latin typeface="+mn-lt"/>
                        <a:ea typeface="+mn-ea"/>
                        <a:cs typeface="+mn-cs"/>
                      </a:defRPr>
                    </a:pPr>
                    <a:r>
                      <a:rPr lang="en-US" sz="1050" dirty="0">
                        <a:solidFill>
                          <a:srgbClr val="FF0000"/>
                        </a:solidFill>
                      </a:rPr>
                      <a:t>META FMIk;</a:t>
                    </a:r>
                    <a:r>
                      <a:rPr lang="en-US" sz="1050" baseline="0" dirty="0">
                        <a:solidFill>
                          <a:srgbClr val="FF0000"/>
                        </a:solidFill>
                      </a:rPr>
                      <a:t> </a:t>
                    </a:r>
                    <a:fld id="{F854849F-1D53-487B-BF07-E43C4E27C494}" type="VALUE">
                      <a:rPr lang="en-US" sz="1050">
                        <a:solidFill>
                          <a:srgbClr val="FF0000"/>
                        </a:solidFill>
                      </a:rPr>
                      <a:pPr>
                        <a:defRPr sz="1200"/>
                      </a:pPr>
                      <a:t>[VALOR]</a:t>
                    </a:fld>
                    <a:endParaRPr lang="en-US" sz="1050" baseline="0" dirty="0">
                      <a:solidFill>
                        <a:srgbClr val="FF0000"/>
                      </a:solidFill>
                    </a:endParaRPr>
                  </a:p>
                </c:rich>
              </c:tx>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lumMod val="50000"/>
                          <a:lumOff val="50000"/>
                        </a:schemeClr>
                      </a:solidFill>
                      <a:latin typeface="+mn-lt"/>
                      <a:ea typeface="+mn-ea"/>
                      <a:cs typeface="+mn-cs"/>
                    </a:defRPr>
                  </a:pPr>
                  <a:endParaRPr lang="es-EC"/>
                </a:p>
              </c:txPr>
              <c:showLegendKey val="0"/>
              <c:showVal val="1"/>
              <c:showCatName val="0"/>
              <c:showSerName val="0"/>
              <c:showPercent val="0"/>
              <c:showBubbleSize val="0"/>
              <c:extLst>
                <c:ext xmlns:c15="http://schemas.microsoft.com/office/drawing/2012/chart" uri="{CE6537A1-D6FC-4f65-9D91-7224C49458BB}">
                  <c15:layout>
                    <c:manualLayout>
                      <c:w val="8.9224365722295265E-2"/>
                      <c:h val="9.6971389125088986E-2"/>
                    </c:manualLayout>
                  </c15:layout>
                  <c15:dlblFieldTable/>
                  <c15:showDataLabelsRange val="0"/>
                </c:ext>
                <c:ext xmlns:c16="http://schemas.microsoft.com/office/drawing/2014/chart" uri="{C3380CC4-5D6E-409C-BE32-E72D297353CC}">
                  <c16:uniqueId val="{00000009-49B5-4AAB-9DF0-9AFA7AC1FE0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es-EC"/>
              </a:p>
            </c:txP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Calidad'!$G$5:$G$14</c:f>
              <c:numCache>
                <c:formatCode>General</c:formatCode>
                <c:ptCount val="10"/>
                <c:pt idx="0">
                  <c:v>4</c:v>
                </c:pt>
                <c:pt idx="1">
                  <c:v>4</c:v>
                </c:pt>
                <c:pt idx="2">
                  <c:v>4</c:v>
                </c:pt>
                <c:pt idx="3">
                  <c:v>4</c:v>
                </c:pt>
                <c:pt idx="4">
                  <c:v>4</c:v>
                </c:pt>
                <c:pt idx="5">
                  <c:v>6</c:v>
                </c:pt>
                <c:pt idx="6">
                  <c:v>6</c:v>
                </c:pt>
                <c:pt idx="7">
                  <c:v>6</c:v>
                </c:pt>
                <c:pt idx="8">
                  <c:v>6</c:v>
                </c:pt>
                <c:pt idx="9">
                  <c:v>6</c:v>
                </c:pt>
              </c:numCache>
            </c:numRef>
          </c:val>
          <c:smooth val="0"/>
          <c:extLst>
            <c:ext xmlns:c16="http://schemas.microsoft.com/office/drawing/2014/chart" uri="{C3380CC4-5D6E-409C-BE32-E72D297353CC}">
              <c16:uniqueId val="{0000000A-49B5-4AAB-9DF0-9AFA7AC1FE01}"/>
            </c:ext>
          </c:extLst>
        </c:ser>
        <c:dLbls>
          <c:showLegendKey val="0"/>
          <c:showVal val="0"/>
          <c:showCatName val="0"/>
          <c:showSerName val="0"/>
          <c:showPercent val="0"/>
          <c:showBubbleSize val="0"/>
        </c:dLbls>
        <c:marker val="1"/>
        <c:smooth val="0"/>
        <c:axId val="282085736"/>
        <c:axId val="282086120"/>
      </c:lineChart>
      <c:catAx>
        <c:axId val="2820857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es-EC"/>
          </a:p>
        </c:txPr>
        <c:crossAx val="282086120"/>
        <c:crosses val="autoZero"/>
        <c:auto val="1"/>
        <c:lblAlgn val="ctr"/>
        <c:lblOffset val="100"/>
        <c:tickMarkSkip val="1"/>
        <c:noMultiLvlLbl val="0"/>
      </c:catAx>
      <c:valAx>
        <c:axId val="282086120"/>
        <c:scaling>
          <c:orientation val="minMax"/>
        </c:scaling>
        <c:delete val="0"/>
        <c:axPos val="l"/>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C"/>
          </a:p>
        </c:txPr>
        <c:crossAx val="282085736"/>
        <c:crosses val="autoZero"/>
        <c:crossBetween val="midCat"/>
        <c:majorUnit val="1"/>
      </c:valAx>
      <c:spPr>
        <a:noFill/>
        <a:ln>
          <a:noFill/>
        </a:ln>
        <a:effectLst/>
      </c:spPr>
    </c:plotArea>
    <c:plotVisOnly val="1"/>
    <c:dispBlanksAs val="gap"/>
    <c:showDLblsOverMax val="0"/>
  </c:chart>
  <c:spPr>
    <a:solidFill>
      <a:schemeClr val="lt1"/>
    </a:solidFill>
    <a:ln w="9525" cap="flat" cmpd="sng" algn="ctr">
      <a:solidFill>
        <a:sysClr val="windowText" lastClr="000000"/>
      </a:solidFill>
      <a:round/>
    </a:ln>
    <a:effectLst/>
  </c:spPr>
  <c:txPr>
    <a:bodyPr/>
    <a:lstStyle/>
    <a:p>
      <a:pPr>
        <a:defRPr/>
      </a:pPr>
      <a:endParaRPr lang="es-EC"/>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TTIk</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s-EC"/>
        </a:p>
      </c:txPr>
    </c:title>
    <c:autoTitleDeleted val="0"/>
    <c:plotArea>
      <c:layout/>
      <c:lineChart>
        <c:grouping val="standard"/>
        <c:varyColors val="0"/>
        <c:ser>
          <c:idx val="0"/>
          <c:order val="0"/>
          <c:tx>
            <c:strRef>
              <c:f>'Indicadores de Calidad'!$L$4</c:f>
              <c:strCache>
                <c:ptCount val="1"/>
                <c:pt idx="0">
                  <c:v>TTIk</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dLbls>
            <c:dLbl>
              <c:idx val="0"/>
              <c:layout>
                <c:manualLayout>
                  <c:x val="-1.0013081679900337E-2"/>
                  <c:y val="-5.3698997885365085E-2"/>
                </c:manualLayout>
              </c:layout>
              <c:numFmt formatCode="#,##0.0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accent1"/>
                      </a:solidFill>
                      <a:latin typeface="+mn-lt"/>
                      <a:ea typeface="+mn-ea"/>
                      <a:cs typeface="+mn-cs"/>
                    </a:defRPr>
                  </a:pPr>
                  <a:endParaRPr lang="es-EC"/>
                </a:p>
              </c:txPr>
              <c:showLegendKey val="0"/>
              <c:showVal val="1"/>
              <c:showCatName val="0"/>
              <c:showSerName val="0"/>
              <c:showPercent val="0"/>
              <c:showBubbleSize val="0"/>
              <c:extLst>
                <c:ext xmlns:c15="http://schemas.microsoft.com/office/drawing/2012/chart" uri="{CE6537A1-D6FC-4f65-9D91-7224C49458BB}">
                  <c15:layout>
                    <c:manualLayout>
                      <c:w val="6.0860819482757206E-2"/>
                      <c:h val="5.9423694032283265E-2"/>
                    </c:manualLayout>
                  </c15:layout>
                </c:ext>
                <c:ext xmlns:c16="http://schemas.microsoft.com/office/drawing/2014/chart" uri="{C3380CC4-5D6E-409C-BE32-E72D297353CC}">
                  <c16:uniqueId val="{00000000-AFF9-4276-93ED-7C1FA22E8D50}"/>
                </c:ext>
              </c:extLst>
            </c:dLbl>
            <c:dLbl>
              <c:idx val="1"/>
              <c:layout>
                <c:manualLayout>
                  <c:x val="-8.9016711590901056E-3"/>
                  <c:y val="-4.99040166315286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0D0-41AA-B025-B653A6D8EB83}"/>
                </c:ext>
              </c:extLst>
            </c:dLbl>
            <c:dLbl>
              <c:idx val="2"/>
              <c:layout>
                <c:manualLayout>
                  <c:x val="-3.5606684636360427E-3"/>
                  <c:y val="-3.992321330522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0D0-41AA-B025-B653A6D8EB83}"/>
                </c:ext>
              </c:extLst>
            </c:dLbl>
            <c:dLbl>
              <c:idx val="3"/>
              <c:layout>
                <c:manualLayout>
                  <c:x val="0"/>
                  <c:y val="-3.32693444210191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0D0-41AA-B025-B653A6D8EB83}"/>
                </c:ext>
              </c:extLst>
            </c:dLbl>
            <c:dLbl>
              <c:idx val="4"/>
              <c:layout>
                <c:manualLayout>
                  <c:x val="-3.5606684636359121E-3"/>
                  <c:y val="-4.32501477473248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0D0-41AA-B025-B653A6D8EB83}"/>
                </c:ext>
              </c:extLst>
            </c:dLbl>
            <c:dLbl>
              <c:idx val="5"/>
              <c:layout>
                <c:manualLayout>
                  <c:x val="-1.7803342318180213E-3"/>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0D0-41AA-B025-B653A6D8EB83}"/>
                </c:ext>
              </c:extLst>
            </c:dLbl>
            <c:dLbl>
              <c:idx val="6"/>
              <c:layout>
                <c:manualLayout>
                  <c:x val="-1.7803342318181519E-3"/>
                  <c:y val="-3.992321330522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0D0-41AA-B025-B653A6D8EB83}"/>
                </c:ext>
              </c:extLst>
            </c:dLbl>
            <c:dLbl>
              <c:idx val="7"/>
              <c:layout>
                <c:manualLayout>
                  <c:x val="0"/>
                  <c:y val="-3.9923213305222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0D0-41AA-B025-B653A6D8EB83}"/>
                </c:ext>
              </c:extLst>
            </c:dLbl>
            <c:dLbl>
              <c:idx val="8"/>
              <c:layout>
                <c:manualLayout>
                  <c:x val="0"/>
                  <c:y val="-2.99424099789172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0D0-41AA-B025-B653A6D8EB83}"/>
                </c:ext>
              </c:extLst>
            </c:dLbl>
            <c:dLbl>
              <c:idx val="9"/>
              <c:layout>
                <c:manualLayout>
                  <c:x val="-1.7803342318181519E-3"/>
                  <c:y val="-2.6615475536815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0D0-41AA-B025-B653A6D8EB83}"/>
                </c:ext>
              </c:extLst>
            </c:dLbl>
            <c:dLbl>
              <c:idx val="12"/>
              <c:layout>
                <c:manualLayout>
                  <c:x val="-1.7803342318180213E-3"/>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0D0-41AA-B025-B653A6D8EB83}"/>
                </c:ext>
              </c:extLst>
            </c:dLbl>
            <c:dLbl>
              <c:idx val="13"/>
              <c:layout>
                <c:manualLayout>
                  <c:x val="1.246233962272615E-2"/>
                  <c:y val="6.653868884203819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D0D0-41AA-B025-B653A6D8EB83}"/>
                </c:ext>
              </c:extLst>
            </c:dLbl>
            <c:dLbl>
              <c:idx val="17"/>
              <c:layout>
                <c:manualLayout>
                  <c:x val="-8.9016699112202113E-3"/>
                  <c:y val="-2.32885410947134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D0D0-41AA-B025-B653A6D8EB83}"/>
                </c:ext>
              </c:extLst>
            </c:dLbl>
            <c:dLbl>
              <c:idx val="18"/>
              <c:layout>
                <c:manualLayout>
                  <c:x val="-1.0682005390908259E-2"/>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D0D0-41AA-B025-B653A6D8EB83}"/>
                </c:ext>
              </c:extLst>
            </c:dLbl>
            <c:dLbl>
              <c:idx val="19"/>
              <c:layout>
                <c:manualLayout>
                  <c:x val="-1.602300808636219E-2"/>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D0D0-41AA-B025-B653A6D8EB83}"/>
                </c:ext>
              </c:extLst>
            </c:dLbl>
            <c:dLbl>
              <c:idx val="20"/>
              <c:layout>
                <c:manualLayout>
                  <c:x val="-1.7803339822440423E-2"/>
                  <c:y val="-3.32693444210191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D0D0-41AA-B025-B653A6D8EB83}"/>
                </c:ext>
              </c:extLst>
            </c:dLbl>
            <c:dLbl>
              <c:idx val="21"/>
              <c:layout>
                <c:manualLayout>
                  <c:x val="-1.3055633546872674E-16"/>
                  <c:y val="-2.9942409978917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D0D0-41AA-B025-B653A6D8EB83}"/>
                </c:ext>
              </c:extLst>
            </c:dLbl>
            <c:dLbl>
              <c:idx val="22"/>
              <c:layout>
                <c:manualLayout>
                  <c:x val="-1.3055631716684638E-16"/>
                  <c:y val="-2.328854109471336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D0D0-41AA-B025-B653A6D8EB83}"/>
                </c:ext>
              </c:extLst>
            </c:dLbl>
            <c:dLbl>
              <c:idx val="23"/>
              <c:layout>
                <c:manualLayout>
                  <c:x val="-8.9016699112203414E-3"/>
                  <c:y val="-3.65962788631211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D0D0-41AA-B025-B653A6D8EB83}"/>
                </c:ext>
              </c:extLst>
            </c:dLbl>
            <c:dLbl>
              <c:idx val="24"/>
              <c:layout>
                <c:manualLayout>
                  <c:x val="-8.9016699112202113E-3"/>
                  <c:y val="-2.9942409978917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D0D0-41AA-B025-B653A6D8EB83}"/>
                </c:ext>
              </c:extLst>
            </c:dLbl>
            <c:dLbl>
              <c:idx val="25"/>
              <c:layout>
                <c:manualLayout>
                  <c:x val="-1.0682003893464253E-2"/>
                  <c:y val="-4.32501477473249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D0D0-41AA-B025-B653A6D8EB83}"/>
                </c:ext>
              </c:extLst>
            </c:dLbl>
            <c:dLbl>
              <c:idx val="26"/>
              <c:layout>
                <c:manualLayout>
                  <c:x val="-5.3410019467321265E-3"/>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D0D0-41AA-B025-B653A6D8EB83}"/>
                </c:ext>
              </c:extLst>
            </c:dLbl>
            <c:dLbl>
              <c:idx val="27"/>
              <c:layout>
                <c:manualLayout>
                  <c:x val="-1.9583673804684464E-2"/>
                  <c:y val="2.32885410947132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D0D0-41AA-B025-B653A6D8EB83}"/>
                </c:ext>
              </c:extLst>
            </c:dLbl>
            <c:dLbl>
              <c:idx val="28"/>
              <c:layout>
                <c:manualLayout>
                  <c:x val="-2.6748968304227742E-2"/>
                  <c:y val="-3.65962788631210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D0D0-41AA-B025-B653A6D8EB83}"/>
                </c:ext>
              </c:extLst>
            </c:dLbl>
            <c:dLbl>
              <c:idx val="29"/>
              <c:layout>
                <c:manualLayout>
                  <c:x val="-1.9615910089767142E-2"/>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D0D0-41AA-B025-B653A6D8EB83}"/>
                </c:ext>
              </c:extLst>
            </c:dLbl>
            <c:dLbl>
              <c:idx val="30"/>
              <c:layout>
                <c:manualLayout>
                  <c:x val="-7.1330582144607307E-3"/>
                  <c:y val="-4.32501477473249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D0D0-41AA-B025-B653A6D8EB83}"/>
                </c:ext>
              </c:extLst>
            </c:dLbl>
            <c:dLbl>
              <c:idx val="31"/>
              <c:layout>
                <c:manualLayout>
                  <c:x val="-1.6049380982536512E-2"/>
                  <c:y val="-3.99232133052229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D0D0-41AA-B025-B653A6D8EB83}"/>
                </c:ext>
              </c:extLst>
            </c:dLbl>
            <c:dLbl>
              <c:idx val="32"/>
              <c:layout>
                <c:manualLayout>
                  <c:x val="-1.0699587321691227E-2"/>
                  <c:y val="-2.99424099789173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D0D0-41AA-B025-B653A6D8EB83}"/>
                </c:ext>
              </c:extLst>
            </c:dLbl>
            <c:dLbl>
              <c:idx val="33"/>
              <c:layout>
                <c:manualLayout>
                  <c:x val="0"/>
                  <c:y val="1.99616066526114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D0D0-41AA-B025-B653A6D8EB83}"/>
                </c:ext>
              </c:extLst>
            </c:dLbl>
            <c:numFmt formatCode="#,##0.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1"/>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Calidad'!$L$5:$L$14</c:f>
              <c:numCache>
                <c:formatCode>0.00</c:formatCode>
                <c:ptCount val="10"/>
                <c:pt idx="0">
                  <c:v>21.54</c:v>
                </c:pt>
                <c:pt idx="1">
                  <c:v>16.28</c:v>
                </c:pt>
                <c:pt idx="2">
                  <c:v>11.68</c:v>
                </c:pt>
                <c:pt idx="3">
                  <c:v>10.888154769461254</c:v>
                </c:pt>
                <c:pt idx="4">
                  <c:v>9.8406469013736952</c:v>
                </c:pt>
                <c:pt idx="5">
                  <c:v>4.9316404236597409</c:v>
                </c:pt>
                <c:pt idx="6">
                  <c:v>4.4026589147411626</c:v>
                </c:pt>
                <c:pt idx="7">
                  <c:v>8.0814114095921585</c:v>
                </c:pt>
                <c:pt idx="8">
                  <c:v>9.7349999999999994</c:v>
                </c:pt>
                <c:pt idx="9">
                  <c:v>8.6050000000000004</c:v>
                </c:pt>
              </c:numCache>
            </c:numRef>
          </c:val>
          <c:smooth val="1"/>
          <c:extLst>
            <c:ext xmlns:c16="http://schemas.microsoft.com/office/drawing/2014/chart" uri="{C3380CC4-5D6E-409C-BE32-E72D297353CC}">
              <c16:uniqueId val="{0000001D-D0D0-41AA-B025-B653A6D8EB83}"/>
            </c:ext>
          </c:extLst>
        </c:ser>
        <c:ser>
          <c:idx val="1"/>
          <c:order val="1"/>
          <c:tx>
            <c:strRef>
              <c:f>'Indicadores de Calidad'!$M$4</c:f>
              <c:strCache>
                <c:ptCount val="1"/>
                <c:pt idx="0">
                  <c:v>META TTIk</c:v>
                </c:pt>
              </c:strCache>
            </c:strRef>
          </c:tx>
          <c:spPr>
            <a:ln w="22225" cap="rnd">
              <a:solidFill>
                <a:schemeClr val="bg2">
                  <a:lumMod val="75000"/>
                </a:schemeClr>
              </a:solidFill>
              <a:prstDash val="solid"/>
              <a:round/>
            </a:ln>
            <a:effectLst/>
          </c:spPr>
          <c:marker>
            <c:symbol val="square"/>
            <c:size val="6"/>
            <c:spPr>
              <a:solidFill>
                <a:schemeClr val="bg2"/>
              </a:solidFill>
              <a:ln w="9525">
                <a:solidFill>
                  <a:schemeClr val="tx1"/>
                </a:solidFill>
                <a:prstDash val="solid"/>
                <a:round/>
              </a:ln>
              <a:effectLst/>
            </c:spPr>
          </c:marker>
          <c:dLbls>
            <c:dLbl>
              <c:idx val="0"/>
              <c:layout>
                <c:manualLayout>
                  <c:x val="-1.6319539645855798E-17"/>
                  <c:y val="-4.325014774732483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C00000"/>
                      </a:solidFill>
                      <a:latin typeface="+mn-lt"/>
                      <a:ea typeface="+mn-ea"/>
                      <a:cs typeface="+mn-cs"/>
                    </a:defRPr>
                  </a:pPr>
                  <a:endParaRPr lang="es-EC"/>
                </a:p>
              </c:txPr>
              <c:showLegendKey val="0"/>
              <c:showVal val="1"/>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1-AFF9-4276-93ED-7C1FA22E8D50}"/>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es-EC"/>
              </a:p>
            </c:txPr>
            <c:showLegendKey val="0"/>
            <c:showVal val="0"/>
            <c:showCatName val="0"/>
            <c:showSerName val="0"/>
            <c:showPercent val="0"/>
            <c:showBubbleSize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'Indicadores de Calidad'!$B$5:$B$14</c:f>
              <c:strCache>
                <c:ptCount val="10"/>
                <c:pt idx="0">
                  <c:v>Dic-14</c:v>
                </c:pt>
                <c:pt idx="1">
                  <c:v>Dic-15</c:v>
                </c:pt>
                <c:pt idx="2">
                  <c:v>Dic-16</c:v>
                </c:pt>
                <c:pt idx="3">
                  <c:v>Dic-17</c:v>
                </c:pt>
                <c:pt idx="4">
                  <c:v>Dic-18</c:v>
                </c:pt>
                <c:pt idx="5">
                  <c:v>Dic-19</c:v>
                </c:pt>
                <c:pt idx="6">
                  <c:v>Dic-20</c:v>
                </c:pt>
                <c:pt idx="7">
                  <c:v>Dic-21</c:v>
                </c:pt>
                <c:pt idx="8">
                  <c:v>Dic-22</c:v>
                </c:pt>
                <c:pt idx="9">
                  <c:v>Dic-23</c:v>
                </c:pt>
              </c:strCache>
            </c:strRef>
          </c:cat>
          <c:val>
            <c:numRef>
              <c:f>'Indicadores de Calidad'!$M$5:$M$14</c:f>
              <c:numCache>
                <c:formatCode>General</c:formatCode>
                <c:ptCount val="10"/>
                <c:pt idx="0">
                  <c:v>8</c:v>
                </c:pt>
                <c:pt idx="1">
                  <c:v>8</c:v>
                </c:pt>
                <c:pt idx="2">
                  <c:v>8</c:v>
                </c:pt>
                <c:pt idx="3">
                  <c:v>8</c:v>
                </c:pt>
                <c:pt idx="4">
                  <c:v>8</c:v>
                </c:pt>
                <c:pt idx="5">
                  <c:v>8</c:v>
                </c:pt>
                <c:pt idx="6">
                  <c:v>8</c:v>
                </c:pt>
                <c:pt idx="7">
                  <c:v>8</c:v>
                </c:pt>
                <c:pt idx="8">
                  <c:v>8</c:v>
                </c:pt>
                <c:pt idx="9">
                  <c:v>8</c:v>
                </c:pt>
              </c:numCache>
            </c:numRef>
          </c:val>
          <c:smooth val="0"/>
          <c:extLst>
            <c:ext xmlns:c16="http://schemas.microsoft.com/office/drawing/2014/chart" uri="{C3380CC4-5D6E-409C-BE32-E72D297353CC}">
              <c16:uniqueId val="{0000001F-D0D0-41AA-B025-B653A6D8EB83}"/>
            </c:ext>
          </c:extLst>
        </c:ser>
        <c:dLbls>
          <c:showLegendKey val="0"/>
          <c:showVal val="0"/>
          <c:showCatName val="0"/>
          <c:showSerName val="0"/>
          <c:showPercent val="0"/>
          <c:showBubbleSize val="0"/>
        </c:dLbls>
        <c:marker val="1"/>
        <c:smooth val="0"/>
        <c:axId val="282218240"/>
        <c:axId val="282432352"/>
      </c:lineChart>
      <c:catAx>
        <c:axId val="282218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es-EC"/>
          </a:p>
        </c:txPr>
        <c:crossAx val="282432352"/>
        <c:crosses val="autoZero"/>
        <c:auto val="1"/>
        <c:lblAlgn val="ctr"/>
        <c:lblOffset val="100"/>
        <c:tickMarkSkip val="1"/>
        <c:noMultiLvlLbl val="0"/>
      </c:catAx>
      <c:valAx>
        <c:axId val="282432352"/>
        <c:scaling>
          <c:orientation val="minMax"/>
        </c:scaling>
        <c:delete val="0"/>
        <c:axPos val="l"/>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C"/>
          </a:p>
        </c:txPr>
        <c:crossAx val="28221824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s-EC"/>
        </a:p>
      </c:txPr>
    </c:legend>
    <c:plotVisOnly val="1"/>
    <c:dispBlanksAs val="gap"/>
    <c:showDLblsOverMax val="0"/>
  </c:chart>
  <c:spPr>
    <a:solidFill>
      <a:schemeClr val="lt1"/>
    </a:solidFill>
    <a:ln w="9525" cap="flat" cmpd="sng" algn="ctr">
      <a:solidFill>
        <a:sysClr val="windowText" lastClr="000000"/>
      </a:solidFill>
      <a:round/>
    </a:ln>
    <a:effectLst/>
  </c:spPr>
  <c:txPr>
    <a:bodyPr/>
    <a:lstStyle/>
    <a:p>
      <a:pPr>
        <a:defRPr/>
      </a:pPr>
      <a:endParaRPr lang="es-EC"/>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60" b="1" i="0" u="none" strike="noStrike" kern="1200" baseline="0">
                <a:solidFill>
                  <a:schemeClr val="tx1">
                    <a:lumMod val="65000"/>
                    <a:lumOff val="35000"/>
                  </a:schemeClr>
                </a:solidFill>
                <a:latin typeface="+mn-lt"/>
                <a:ea typeface="+mn-ea"/>
                <a:cs typeface="+mn-cs"/>
              </a:defRPr>
            </a:pPr>
            <a:r>
              <a:rPr lang="en-US"/>
              <a:t>ISCAL %</a:t>
            </a:r>
          </a:p>
        </c:rich>
      </c:tx>
      <c:layout>
        <c:manualLayout>
          <c:xMode val="edge"/>
          <c:yMode val="edge"/>
          <c:x val="0.41472574080687896"/>
          <c:y val="2.151206708917483E-2"/>
        </c:manualLayout>
      </c:layout>
      <c:overlay val="0"/>
      <c:spPr>
        <a:noFill/>
        <a:ln>
          <a:noFill/>
        </a:ln>
        <a:effectLst/>
      </c:spPr>
    </c:title>
    <c:autoTitleDeleted val="0"/>
    <c:plotArea>
      <c:layout>
        <c:manualLayout>
          <c:layoutTarget val="inner"/>
          <c:xMode val="edge"/>
          <c:yMode val="edge"/>
          <c:x val="0.10596050175567621"/>
          <c:y val="0.17111873829796356"/>
          <c:w val="0.83399933855106512"/>
          <c:h val="0.53830748138390816"/>
        </c:manualLayout>
      </c:layout>
      <c:barChart>
        <c:barDir val="col"/>
        <c:grouping val="clustered"/>
        <c:varyColors val="0"/>
        <c:ser>
          <c:idx val="0"/>
          <c:order val="0"/>
          <c:tx>
            <c:strRef>
              <c:f>ISCAL!$C$3</c:f>
              <c:strCache>
                <c:ptCount val="1"/>
                <c:pt idx="0">
                  <c:v>ISCAL (%)</c:v>
                </c:pt>
              </c:strCache>
            </c:strRef>
          </c:tx>
          <c:spPr>
            <a:ln w="34925" cap="rnd">
              <a:solidFill>
                <a:schemeClr val="accent1"/>
              </a:solidFill>
              <a:round/>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ISCAL!$B$5:$B$10</c:f>
              <c:numCache>
                <c:formatCode>General</c:formatCode>
                <c:ptCount val="6"/>
                <c:pt idx="0">
                  <c:v>2018</c:v>
                </c:pt>
                <c:pt idx="1">
                  <c:v>2019</c:v>
                </c:pt>
                <c:pt idx="2">
                  <c:v>2020</c:v>
                </c:pt>
                <c:pt idx="3">
                  <c:v>2021</c:v>
                </c:pt>
                <c:pt idx="4">
                  <c:v>2022</c:v>
                </c:pt>
                <c:pt idx="5">
                  <c:v>2023</c:v>
                </c:pt>
              </c:numCache>
            </c:numRef>
          </c:cat>
          <c:val>
            <c:numRef>
              <c:f>ISCAL!$C$5:$C$10</c:f>
              <c:numCache>
                <c:formatCode>0.00%</c:formatCode>
                <c:ptCount val="6"/>
                <c:pt idx="0">
                  <c:v>0.81699999999999995</c:v>
                </c:pt>
                <c:pt idx="1">
                  <c:v>0.78700000000000003</c:v>
                </c:pt>
                <c:pt idx="2">
                  <c:v>0.83760000000000001</c:v>
                </c:pt>
                <c:pt idx="3">
                  <c:v>0.81399999999999995</c:v>
                </c:pt>
                <c:pt idx="4">
                  <c:v>0.75700000000000001</c:v>
                </c:pt>
                <c:pt idx="5">
                  <c:v>0.77</c:v>
                </c:pt>
              </c:numCache>
            </c:numRef>
          </c:val>
          <c:extLst>
            <c:ext xmlns:c16="http://schemas.microsoft.com/office/drawing/2014/chart" uri="{C3380CC4-5D6E-409C-BE32-E72D297353CC}">
              <c16:uniqueId val="{00000000-AAF4-415A-AC6D-60ECAE31D9F8}"/>
            </c:ext>
          </c:extLst>
        </c:ser>
        <c:dLbls>
          <c:showLegendKey val="0"/>
          <c:showVal val="0"/>
          <c:showCatName val="0"/>
          <c:showSerName val="0"/>
          <c:showPercent val="0"/>
          <c:showBubbleSize val="0"/>
        </c:dLbls>
        <c:gapWidth val="269"/>
        <c:axId val="280118208"/>
        <c:axId val="282464152"/>
      </c:barChart>
      <c:dateAx>
        <c:axId val="280118208"/>
        <c:scaling>
          <c:orientation val="minMax"/>
        </c:scaling>
        <c:delete val="0"/>
        <c:axPos val="b"/>
        <c:title>
          <c:tx>
            <c:rich>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s-EC" b="1"/>
                  <a:t>AÑO</a:t>
                </a:r>
              </a:p>
            </c:rich>
          </c:tx>
          <c:layout>
            <c:manualLayout>
              <c:xMode val="edge"/>
              <c:yMode val="edge"/>
              <c:x val="0.49225591035892186"/>
              <c:y val="0.81218580810424923"/>
            </c:manualLayout>
          </c:layout>
          <c:overlay val="0"/>
          <c:spPr>
            <a:noFill/>
            <a:ln>
              <a:noFill/>
            </a:ln>
            <a:effectLst/>
          </c:spPr>
        </c:title>
        <c:numFmt formatCode="@"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EC"/>
          </a:p>
        </c:txPr>
        <c:crossAx val="282464152"/>
        <c:crosses val="autoZero"/>
        <c:auto val="0"/>
        <c:lblOffset val="100"/>
        <c:baseTimeUnit val="days"/>
      </c:dateAx>
      <c:valAx>
        <c:axId val="282464152"/>
        <c:scaling>
          <c:orientation val="minMax"/>
          <c:max val="0.85000000000000009"/>
          <c:min val="0.7500000000000001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s-EC" b="1"/>
                  <a:t>Porcentaje</a:t>
                </a:r>
              </a:p>
            </c:rich>
          </c:tx>
          <c:overlay val="0"/>
          <c:spPr>
            <a:noFill/>
            <a:ln>
              <a:noFill/>
            </a:ln>
            <a:effectLst/>
          </c:spPr>
        </c:title>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EC"/>
          </a:p>
        </c:txPr>
        <c:crossAx val="280118208"/>
        <c:crosses val="autoZero"/>
        <c:crossBetween val="between"/>
        <c:majorUnit val="5.000000000000001E-2"/>
        <c:minorUnit val="2.0000000000000005E-3"/>
      </c:valAx>
      <c:spPr>
        <a:noFill/>
        <a:ln>
          <a:noFill/>
        </a:ln>
        <a:effectLst/>
      </c:spPr>
    </c:plotArea>
    <c:legend>
      <c:legendPos val="b"/>
      <c:legendEntry>
        <c:idx val="0"/>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EC"/>
          </a:p>
        </c:txPr>
      </c:legendEntry>
      <c:layout>
        <c:manualLayout>
          <c:xMode val="edge"/>
          <c:yMode val="edge"/>
          <c:x val="0.24234182726233047"/>
          <c:y val="0.88971000576147508"/>
          <c:w val="0.54545439078993563"/>
          <c:h val="0.1093403202700111"/>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EC"/>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800"/>
      </a:pPr>
      <a:endParaRPr lang="es-EC"/>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s-EC"/>
              <a:t>PÉRDIDAS DE ENERGÍA (SISTEMA EERSSA)</a:t>
            </a:r>
          </a:p>
        </c:rich>
      </c:tx>
      <c:layout>
        <c:manualLayout>
          <c:xMode val="edge"/>
          <c:yMode val="edge"/>
          <c:x val="0.20692665966808929"/>
          <c:y val="1.1531532840352738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s-EC"/>
        </a:p>
      </c:txPr>
    </c:title>
    <c:autoTitleDeleted val="0"/>
    <c:plotArea>
      <c:layout>
        <c:manualLayout>
          <c:layoutTarget val="inner"/>
          <c:xMode val="edge"/>
          <c:yMode val="edge"/>
          <c:x val="0.10596050175567621"/>
          <c:y val="0.17111873829796356"/>
          <c:w val="0.83399933855106512"/>
          <c:h val="0.53830748138390816"/>
        </c:manualLayout>
      </c:layout>
      <c:lineChart>
        <c:grouping val="standard"/>
        <c:varyColors val="0"/>
        <c:ser>
          <c:idx val="1"/>
          <c:order val="1"/>
          <c:tx>
            <c:v>Meta</c:v>
          </c:tx>
          <c:spPr>
            <a:ln w="9525" cap="rnd">
              <a:solidFill>
                <a:schemeClr val="accent2"/>
              </a:solidFill>
              <a:round/>
            </a:ln>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0-E083-42FD-BF0B-837EC854FC4B}"/>
                </c:ext>
              </c:extLst>
            </c:dLbl>
            <c:dLbl>
              <c:idx val="1"/>
              <c:delete val="1"/>
              <c:extLst>
                <c:ext xmlns:c15="http://schemas.microsoft.com/office/drawing/2012/chart" uri="{CE6537A1-D6FC-4f65-9D91-7224C49458BB}"/>
                <c:ext xmlns:c16="http://schemas.microsoft.com/office/drawing/2014/chart" uri="{C3380CC4-5D6E-409C-BE32-E72D297353CC}">
                  <c16:uniqueId val="{00000001-E083-42FD-BF0B-837EC854FC4B}"/>
                </c:ext>
              </c:extLst>
            </c:dLbl>
            <c:dLbl>
              <c:idx val="2"/>
              <c:delete val="1"/>
              <c:extLst>
                <c:ext xmlns:c15="http://schemas.microsoft.com/office/drawing/2012/chart" uri="{CE6537A1-D6FC-4f65-9D91-7224C49458BB}"/>
                <c:ext xmlns:c16="http://schemas.microsoft.com/office/drawing/2014/chart" uri="{C3380CC4-5D6E-409C-BE32-E72D297353CC}">
                  <c16:uniqueId val="{00000002-E083-42FD-BF0B-837EC854FC4B}"/>
                </c:ext>
              </c:extLst>
            </c:dLbl>
            <c:dLbl>
              <c:idx val="3"/>
              <c:delete val="1"/>
              <c:extLst>
                <c:ext xmlns:c15="http://schemas.microsoft.com/office/drawing/2012/chart" uri="{CE6537A1-D6FC-4f65-9D91-7224C49458BB}"/>
                <c:ext xmlns:c16="http://schemas.microsoft.com/office/drawing/2014/chart" uri="{C3380CC4-5D6E-409C-BE32-E72D297353CC}">
                  <c16:uniqueId val="{00000003-E083-42FD-BF0B-837EC854FC4B}"/>
                </c:ext>
              </c:extLst>
            </c:dLbl>
            <c:dLbl>
              <c:idx val="4"/>
              <c:delete val="1"/>
              <c:extLst>
                <c:ext xmlns:c15="http://schemas.microsoft.com/office/drawing/2012/chart" uri="{CE6537A1-D6FC-4f65-9D91-7224C49458BB}"/>
                <c:ext xmlns:c16="http://schemas.microsoft.com/office/drawing/2014/chart" uri="{C3380CC4-5D6E-409C-BE32-E72D297353CC}">
                  <c16:uniqueId val="{00000004-E083-42FD-BF0B-837EC854FC4B}"/>
                </c:ext>
              </c:extLst>
            </c:dLbl>
            <c:dLbl>
              <c:idx val="5"/>
              <c:layout>
                <c:manualLayout>
                  <c:x val="-6.2378067908030049E-2"/>
                  <c:y val="-0.2104504743364375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mn-lt"/>
                        <a:ea typeface="+mn-ea"/>
                        <a:cs typeface="+mn-cs"/>
                      </a:defRPr>
                    </a:pPr>
                    <a:r>
                      <a:rPr lang="en-US">
                        <a:solidFill>
                          <a:srgbClr val="FF0000"/>
                        </a:solidFill>
                      </a:rPr>
                      <a:t>META</a:t>
                    </a:r>
                    <a:r>
                      <a:rPr lang="en-US"/>
                      <a:t>; </a:t>
                    </a:r>
                    <a:fld id="{E85F745E-D17F-4DB2-92CF-7B0F0D97CC70}" type="VALUE">
                      <a:rPr lang="en-US">
                        <a:solidFill>
                          <a:srgbClr val="FF0000"/>
                        </a:solidFill>
                      </a:rPr>
                      <a:pPr>
                        <a:defRPr/>
                      </a:pPr>
                      <a:t>[VALOR]</a:t>
                    </a:fld>
                    <a:endParaRPr lang="en-US"/>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mn-lt"/>
                      <a:ea typeface="+mn-ea"/>
                      <a:cs typeface="+mn-cs"/>
                    </a:defRPr>
                  </a:pPr>
                  <a:endParaRPr lang="es-EC"/>
                </a:p>
              </c:txPr>
              <c:showLegendKey val="0"/>
              <c:showVal val="1"/>
              <c:showCatName val="0"/>
              <c:showSerName val="0"/>
              <c:showPercent val="0"/>
              <c:showBubbleSize val="0"/>
              <c:extLst>
                <c:ext xmlns:c15="http://schemas.microsoft.com/office/drawing/2012/chart" uri="{CE6537A1-D6FC-4f65-9D91-7224C49458BB}">
                  <c15:layout>
                    <c:manualLayout>
                      <c:w val="0.11335141262769509"/>
                      <c:h val="0.10946330248572632"/>
                    </c:manualLayout>
                  </c15:layout>
                  <c15:dlblFieldTable/>
                  <c15:showDataLabelsRange val="0"/>
                </c:ext>
                <c:ext xmlns:c16="http://schemas.microsoft.com/office/drawing/2014/chart" uri="{C3380CC4-5D6E-409C-BE32-E72D297353CC}">
                  <c16:uniqueId val="{00000005-E083-42FD-BF0B-837EC854FC4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EC"/>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'Pérdidas de Energía'!$B$5:$B$10</c:f>
              <c:numCache>
                <c:formatCode>General</c:formatCode>
                <c:ptCount val="6"/>
                <c:pt idx="0">
                  <c:v>2018</c:v>
                </c:pt>
                <c:pt idx="1">
                  <c:v>2019</c:v>
                </c:pt>
                <c:pt idx="2">
                  <c:v>2020</c:v>
                </c:pt>
                <c:pt idx="3">
                  <c:v>2021</c:v>
                </c:pt>
                <c:pt idx="4">
                  <c:v>2022</c:v>
                </c:pt>
                <c:pt idx="5">
                  <c:v>2023</c:v>
                </c:pt>
              </c:numCache>
            </c:numRef>
          </c:cat>
          <c:val>
            <c:numRef>
              <c:f>'Pérdidas de Energía'!$D$5:$D$10</c:f>
              <c:numCache>
                <c:formatCode>0.00%</c:formatCode>
                <c:ptCount val="6"/>
                <c:pt idx="0">
                  <c:v>4.4200000000000003E-2</c:v>
                </c:pt>
                <c:pt idx="1">
                  <c:v>4.4200000000000003E-2</c:v>
                </c:pt>
                <c:pt idx="2">
                  <c:v>4.4200000000000003E-2</c:v>
                </c:pt>
                <c:pt idx="3">
                  <c:v>4.4200000000000003E-2</c:v>
                </c:pt>
                <c:pt idx="4">
                  <c:v>4.4200000000000003E-2</c:v>
                </c:pt>
                <c:pt idx="5">
                  <c:v>4.4200000000000003E-2</c:v>
                </c:pt>
              </c:numCache>
            </c:numRef>
          </c:val>
          <c:smooth val="0"/>
          <c:extLst>
            <c:ext xmlns:c16="http://schemas.microsoft.com/office/drawing/2014/chart" uri="{C3380CC4-5D6E-409C-BE32-E72D297353CC}">
              <c16:uniqueId val="{00000006-E083-42FD-BF0B-837EC854FC4B}"/>
            </c:ext>
          </c:extLst>
        </c:ser>
        <c:ser>
          <c:idx val="0"/>
          <c:order val="0"/>
          <c:tx>
            <c:strRef>
              <c:f>'Pérdidas de Energía'!$C$3</c:f>
              <c:strCache>
                <c:ptCount val="1"/>
                <c:pt idx="0">
                  <c:v>Pérdidas de Energía Año Móvil (%)</c:v>
                </c:pt>
              </c:strCache>
            </c:strRef>
          </c:tx>
          <c:spPr>
            <a:ln w="9525" cap="rnd">
              <a:solidFill>
                <a:schemeClr val="accent1"/>
              </a:solidFill>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ysClr val="windowText" lastClr="000000"/>
                </a:solidFill>
                <a:round/>
              </a:ln>
              <a:effectLst/>
            </c:spPr>
          </c:marker>
          <c:dLbls>
            <c:dLbl>
              <c:idx val="0"/>
              <c:layout>
                <c:manualLayout>
                  <c:x val="-4.5104641392764919E-2"/>
                  <c:y val="-8.932624976392138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083-42FD-BF0B-837EC854FC4B}"/>
                </c:ext>
              </c:extLst>
            </c:dLbl>
            <c:dLbl>
              <c:idx val="1"/>
              <c:layout>
                <c:manualLayout>
                  <c:x val="-4.0946098074823696E-2"/>
                  <c:y val="-0.11238931544462688"/>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083-42FD-BF0B-837EC854FC4B}"/>
                </c:ext>
              </c:extLst>
            </c:dLbl>
            <c:dLbl>
              <c:idx val="2"/>
              <c:layout>
                <c:manualLayout>
                  <c:x val="-4.9263184710706183E-2"/>
                  <c:y val="-0.11238931544462685"/>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083-42FD-BF0B-837EC854FC4B}"/>
                </c:ext>
              </c:extLst>
            </c:dLbl>
            <c:dLbl>
              <c:idx val="3"/>
              <c:layout>
                <c:manualLayout>
                  <c:x val="-1.8074109826146694E-2"/>
                  <c:y val="-9.2209132974009608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2"/>
                      </a:solidFill>
                      <a:latin typeface="+mn-lt"/>
                      <a:ea typeface="+mn-ea"/>
                      <a:cs typeface="+mn-cs"/>
                    </a:defRPr>
                  </a:pPr>
                  <a:endParaRPr lang="es-EC"/>
                </a:p>
              </c:txPr>
              <c:dLblPos val="r"/>
              <c:showLegendKey val="0"/>
              <c:showVal val="1"/>
              <c:showCatName val="0"/>
              <c:showSerName val="0"/>
              <c:showPercent val="0"/>
              <c:showBubbleSize val="0"/>
              <c:extLst>
                <c:ext xmlns:c15="http://schemas.microsoft.com/office/drawing/2012/chart" uri="{CE6537A1-D6FC-4f65-9D91-7224C49458BB}">
                  <c15:layout>
                    <c:manualLayout>
                      <c:w val="5.9020207900970352E-2"/>
                      <c:h val="7.4868703964668104E-2"/>
                    </c:manualLayout>
                  </c15:layout>
                </c:ext>
                <c:ext xmlns:c16="http://schemas.microsoft.com/office/drawing/2014/chart" uri="{C3380CC4-5D6E-409C-BE32-E72D297353CC}">
                  <c16:uniqueId val="{0000000A-E083-42FD-BF0B-837EC854FC4B}"/>
                </c:ext>
              </c:extLst>
            </c:dLbl>
            <c:dLbl>
              <c:idx val="4"/>
              <c:layout>
                <c:manualLayout>
                  <c:x val="-9.0848617890118916E-2"/>
                  <c:y val="5.48179107404878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083-42FD-BF0B-837EC854FC4B}"/>
                </c:ext>
              </c:extLst>
            </c:dLbl>
            <c:dLbl>
              <c:idx val="5"/>
              <c:layout>
                <c:manualLayout>
                  <c:x val="8.9564217404715322E-3"/>
                  <c:y val="5.48179107404878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E083-42FD-BF0B-837EC854FC4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EC"/>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'Pérdidas de Energía'!$B$5:$B$10</c:f>
              <c:numCache>
                <c:formatCode>General</c:formatCode>
                <c:ptCount val="6"/>
                <c:pt idx="0">
                  <c:v>2018</c:v>
                </c:pt>
                <c:pt idx="1">
                  <c:v>2019</c:v>
                </c:pt>
                <c:pt idx="2">
                  <c:v>2020</c:v>
                </c:pt>
                <c:pt idx="3">
                  <c:v>2021</c:v>
                </c:pt>
                <c:pt idx="4">
                  <c:v>2022</c:v>
                </c:pt>
                <c:pt idx="5">
                  <c:v>2023</c:v>
                </c:pt>
              </c:numCache>
            </c:numRef>
          </c:cat>
          <c:val>
            <c:numRef>
              <c:f>'Pérdidas de Energía'!$C$5:$C$10</c:f>
              <c:numCache>
                <c:formatCode>0.00%</c:formatCode>
                <c:ptCount val="6"/>
                <c:pt idx="0">
                  <c:v>8.72E-2</c:v>
                </c:pt>
                <c:pt idx="1">
                  <c:v>6.7500000000000004E-2</c:v>
                </c:pt>
                <c:pt idx="2">
                  <c:v>5.1999999999999998E-2</c:v>
                </c:pt>
                <c:pt idx="3">
                  <c:v>5.0799999999999998E-2</c:v>
                </c:pt>
                <c:pt idx="4">
                  <c:v>3.7999999999999999E-2</c:v>
                </c:pt>
                <c:pt idx="5">
                  <c:v>3.5499999999999997E-2</c:v>
                </c:pt>
              </c:numCache>
            </c:numRef>
          </c:val>
          <c:smooth val="0"/>
          <c:extLst>
            <c:ext xmlns:c16="http://schemas.microsoft.com/office/drawing/2014/chart" uri="{C3380CC4-5D6E-409C-BE32-E72D297353CC}">
              <c16:uniqueId val="{00000000-AAF4-415A-AC6D-60ECAE31D9F8}"/>
            </c:ext>
          </c:extLst>
        </c:ser>
        <c:dLbls>
          <c:showLegendKey val="0"/>
          <c:showVal val="0"/>
          <c:showCatName val="0"/>
          <c:showSerName val="0"/>
          <c:showPercent val="0"/>
          <c:showBubbleSize val="0"/>
        </c:dLbls>
        <c:marker val="1"/>
        <c:smooth val="0"/>
        <c:axId val="282594368"/>
        <c:axId val="282594760"/>
      </c:lineChart>
      <c:dateAx>
        <c:axId val="282594368"/>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s-EC"/>
                  <a:t>AÑO</a:t>
                </a:r>
              </a:p>
            </c:rich>
          </c:tx>
          <c:layout>
            <c:manualLayout>
              <c:xMode val="edge"/>
              <c:yMode val="edge"/>
              <c:x val="0.49225591035892186"/>
              <c:y val="0.81218580810424923"/>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s-EC"/>
            </a:p>
          </c:txPr>
        </c:title>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EC"/>
          </a:p>
        </c:txPr>
        <c:crossAx val="282594760"/>
        <c:crosses val="autoZero"/>
        <c:auto val="0"/>
        <c:lblOffset val="100"/>
        <c:baseTimeUnit val="days"/>
      </c:dateAx>
      <c:valAx>
        <c:axId val="282594760"/>
        <c:scaling>
          <c:orientation val="minMax"/>
          <c:max val="8.9000000000000024E-2"/>
          <c:min val="2.5000000000000005E-2"/>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s-EC"/>
                  <a:t>Porcentaje</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s-EC"/>
            </a:p>
          </c:txPr>
        </c:title>
        <c:numFmt formatCode="0.00%" sourceLinked="0"/>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EC"/>
          </a:p>
        </c:txPr>
        <c:crossAx val="282594368"/>
        <c:crosses val="autoZero"/>
        <c:crossBetween val="between"/>
        <c:majorUnit val="9.0000000000000028E-3"/>
        <c:minorUnit val="2.0000000000000005E-3"/>
      </c:valAx>
      <c:spPr>
        <a:noFill/>
        <a:ln>
          <a:noFill/>
        </a:ln>
        <a:effectLst/>
      </c:spPr>
    </c:plotArea>
    <c:legend>
      <c:legendPos val="b"/>
      <c:legendEntry>
        <c:idx val="1"/>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EC"/>
          </a:p>
        </c:txPr>
      </c:legendEntry>
      <c:layout>
        <c:manualLayout>
          <c:xMode val="edge"/>
          <c:yMode val="edge"/>
          <c:x val="0.25911965275180965"/>
          <c:y val="0.8911704778231373"/>
          <c:w val="0.48176069449638076"/>
          <c:h val="9.7297989336510113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EC"/>
        </a:p>
      </c:txPr>
    </c:legend>
    <c:plotVisOnly val="1"/>
    <c:dispBlanksAs val="gap"/>
    <c:showDLblsOverMax val="0"/>
  </c:chart>
  <c:spPr>
    <a:solidFill>
      <a:schemeClr val="bg1"/>
    </a:solidFill>
    <a:ln w="9525" cap="flat" cmpd="sng" algn="ctr">
      <a:solidFill>
        <a:sysClr val="windowText" lastClr="000000"/>
      </a:solidFill>
      <a:round/>
    </a:ln>
    <a:effectLst/>
  </c:spPr>
  <c:txPr>
    <a:bodyPr/>
    <a:lstStyle/>
    <a:p>
      <a:pPr>
        <a:defRPr/>
      </a:pPr>
      <a:endParaRPr lang="es-EC"/>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2754F3-8ABB-477E-94F9-0B3303DD25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C8FE06D7-92BD-44F8-9BB7-3D7C4CB59791}">
      <dgm:prSet phldrT="[Texto]" custT="1"/>
      <dgm:spPr/>
      <dgm:t>
        <a:bodyPr/>
        <a:lstStyle/>
        <a:p>
          <a:r>
            <a:rPr lang="es-ES" sz="2800" dirty="0"/>
            <a:t>MISIÓN</a:t>
          </a:r>
          <a:endParaRPr lang="es-EC" sz="2800" dirty="0"/>
        </a:p>
      </dgm:t>
    </dgm:pt>
    <dgm:pt modelId="{33A51356-1D2C-4A33-A918-CBEB31637C24}" type="parTrans" cxnId="{58C30D1F-7843-4620-A1A2-7A057D1B68F9}">
      <dgm:prSet/>
      <dgm:spPr/>
      <dgm:t>
        <a:bodyPr/>
        <a:lstStyle/>
        <a:p>
          <a:endParaRPr lang="es-EC"/>
        </a:p>
      </dgm:t>
    </dgm:pt>
    <dgm:pt modelId="{DA33AD18-F2A6-4912-829C-2E005E9183CF}" type="sibTrans" cxnId="{58C30D1F-7843-4620-A1A2-7A057D1B68F9}">
      <dgm:prSet/>
      <dgm:spPr/>
      <dgm:t>
        <a:bodyPr/>
        <a:lstStyle/>
        <a:p>
          <a:endParaRPr lang="es-EC"/>
        </a:p>
      </dgm:t>
    </dgm:pt>
    <dgm:pt modelId="{44E18A1D-D227-4554-9005-D3A87CA58CCC}">
      <dgm:prSet phldrT="[Texto]" custT="1"/>
      <dgm:spPr/>
      <dgm:t>
        <a:bodyPr/>
        <a:lstStyle/>
        <a:p>
          <a:pPr algn="just"/>
          <a:r>
            <a:rPr lang="es-ES" sz="2400" dirty="0"/>
            <a:t>Proveer a las Provincias de Loja, Zamora Chinchipe y al Cantón Gualaquiza, el servicio de energía eléctrica y alumbrado público general bajo estándares de calidad, velando por la satisfacción de los usuarios, de manera honesta y transparente. </a:t>
          </a:r>
          <a:endParaRPr lang="es-EC" sz="2400" dirty="0"/>
        </a:p>
      </dgm:t>
    </dgm:pt>
    <dgm:pt modelId="{9EDCDFE3-8760-4EFA-8D1E-73FE2AACA821}" type="parTrans" cxnId="{2C4876F7-94E7-4817-AC5B-6C7A8F2F0C76}">
      <dgm:prSet/>
      <dgm:spPr/>
      <dgm:t>
        <a:bodyPr/>
        <a:lstStyle/>
        <a:p>
          <a:endParaRPr lang="es-EC"/>
        </a:p>
      </dgm:t>
    </dgm:pt>
    <dgm:pt modelId="{6D44281B-D177-403D-BB11-F11E7A96E542}" type="sibTrans" cxnId="{2C4876F7-94E7-4817-AC5B-6C7A8F2F0C76}">
      <dgm:prSet/>
      <dgm:spPr/>
      <dgm:t>
        <a:bodyPr/>
        <a:lstStyle/>
        <a:p>
          <a:endParaRPr lang="es-EC"/>
        </a:p>
      </dgm:t>
    </dgm:pt>
    <dgm:pt modelId="{7AEA5DE9-2BE4-4DBB-B311-F193F9A526D3}" type="pres">
      <dgm:prSet presAssocID="{962754F3-8ABB-477E-94F9-0B3303DD257C}" presName="Name0" presStyleCnt="0">
        <dgm:presLayoutVars>
          <dgm:dir/>
          <dgm:animLvl val="lvl"/>
          <dgm:resizeHandles val="exact"/>
        </dgm:presLayoutVars>
      </dgm:prSet>
      <dgm:spPr/>
    </dgm:pt>
    <dgm:pt modelId="{AFEAFE51-D0BF-4913-A8A5-5E7E856C5AD9}" type="pres">
      <dgm:prSet presAssocID="{C8FE06D7-92BD-44F8-9BB7-3D7C4CB59791}" presName="linNode" presStyleCnt="0"/>
      <dgm:spPr/>
    </dgm:pt>
    <dgm:pt modelId="{B15A433B-EACC-4737-9B6F-A8EACF14E7B6}" type="pres">
      <dgm:prSet presAssocID="{C8FE06D7-92BD-44F8-9BB7-3D7C4CB59791}" presName="parentText" presStyleLbl="node1" presStyleIdx="0" presStyleCnt="1" custScaleX="91568" custScaleY="100098" custLinFactNeighborX="-6263" custLinFactNeighborY="-49">
        <dgm:presLayoutVars>
          <dgm:chMax val="1"/>
          <dgm:bulletEnabled val="1"/>
        </dgm:presLayoutVars>
      </dgm:prSet>
      <dgm:spPr/>
    </dgm:pt>
    <dgm:pt modelId="{0FC87863-4EC2-4B0C-8A78-BCB6CA2DAFA8}" type="pres">
      <dgm:prSet presAssocID="{C8FE06D7-92BD-44F8-9BB7-3D7C4CB59791}" presName="descendantText" presStyleLbl="alignAccFollowNode1" presStyleIdx="0" presStyleCnt="1" custScaleX="193274" custScaleY="125122" custLinFactNeighborX="215" custLinFactNeighborY="568">
        <dgm:presLayoutVars>
          <dgm:bulletEnabled val="1"/>
        </dgm:presLayoutVars>
      </dgm:prSet>
      <dgm:spPr/>
    </dgm:pt>
  </dgm:ptLst>
  <dgm:cxnLst>
    <dgm:cxn modelId="{978C6818-D400-4DDD-91CD-DCD63941C95D}" type="presOf" srcId="{44E18A1D-D227-4554-9005-D3A87CA58CCC}" destId="{0FC87863-4EC2-4B0C-8A78-BCB6CA2DAFA8}" srcOrd="0" destOrd="0" presId="urn:microsoft.com/office/officeart/2005/8/layout/vList5"/>
    <dgm:cxn modelId="{58C30D1F-7843-4620-A1A2-7A057D1B68F9}" srcId="{962754F3-8ABB-477E-94F9-0B3303DD257C}" destId="{C8FE06D7-92BD-44F8-9BB7-3D7C4CB59791}" srcOrd="0" destOrd="0" parTransId="{33A51356-1D2C-4A33-A918-CBEB31637C24}" sibTransId="{DA33AD18-F2A6-4912-829C-2E005E9183CF}"/>
    <dgm:cxn modelId="{6A425E7B-768D-4C38-ABB7-1465CE4D0139}" type="presOf" srcId="{C8FE06D7-92BD-44F8-9BB7-3D7C4CB59791}" destId="{B15A433B-EACC-4737-9B6F-A8EACF14E7B6}" srcOrd="0" destOrd="0" presId="urn:microsoft.com/office/officeart/2005/8/layout/vList5"/>
    <dgm:cxn modelId="{A3CCBB84-5F20-4375-9B23-6DE9C71B7BA3}" type="presOf" srcId="{962754F3-8ABB-477E-94F9-0B3303DD257C}" destId="{7AEA5DE9-2BE4-4DBB-B311-F193F9A526D3}" srcOrd="0" destOrd="0" presId="urn:microsoft.com/office/officeart/2005/8/layout/vList5"/>
    <dgm:cxn modelId="{2C4876F7-94E7-4817-AC5B-6C7A8F2F0C76}" srcId="{C8FE06D7-92BD-44F8-9BB7-3D7C4CB59791}" destId="{44E18A1D-D227-4554-9005-D3A87CA58CCC}" srcOrd="0" destOrd="0" parTransId="{9EDCDFE3-8760-4EFA-8D1E-73FE2AACA821}" sibTransId="{6D44281B-D177-403D-BB11-F11E7A96E542}"/>
    <dgm:cxn modelId="{275D8EB3-5709-4D52-BA9E-6C4AA5A57E1A}" type="presParOf" srcId="{7AEA5DE9-2BE4-4DBB-B311-F193F9A526D3}" destId="{AFEAFE51-D0BF-4913-A8A5-5E7E856C5AD9}" srcOrd="0" destOrd="0" presId="urn:microsoft.com/office/officeart/2005/8/layout/vList5"/>
    <dgm:cxn modelId="{957FCC5B-3071-4B20-916B-2F55A56BD0F0}" type="presParOf" srcId="{AFEAFE51-D0BF-4913-A8A5-5E7E856C5AD9}" destId="{B15A433B-EACC-4737-9B6F-A8EACF14E7B6}" srcOrd="0" destOrd="0" presId="urn:microsoft.com/office/officeart/2005/8/layout/vList5"/>
    <dgm:cxn modelId="{1600ED76-14D1-4EFB-B88E-5539C6363B47}" type="presParOf" srcId="{AFEAFE51-D0BF-4913-A8A5-5E7E856C5AD9}" destId="{0FC87863-4EC2-4B0C-8A78-BCB6CA2DAFA8}"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2754F3-8ABB-477E-94F9-0B3303DD25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C8FE06D7-92BD-44F8-9BB7-3D7C4CB59791}">
      <dgm:prSet phldrT="[Texto]" custT="1"/>
      <dgm:spPr/>
      <dgm:t>
        <a:bodyPr/>
        <a:lstStyle/>
        <a:p>
          <a:r>
            <a:rPr lang="es-ES" sz="2800" dirty="0"/>
            <a:t>VISIÓN</a:t>
          </a:r>
          <a:endParaRPr lang="es-EC" sz="2800" dirty="0"/>
        </a:p>
      </dgm:t>
    </dgm:pt>
    <dgm:pt modelId="{33A51356-1D2C-4A33-A918-CBEB31637C24}" type="parTrans" cxnId="{58C30D1F-7843-4620-A1A2-7A057D1B68F9}">
      <dgm:prSet/>
      <dgm:spPr/>
      <dgm:t>
        <a:bodyPr/>
        <a:lstStyle/>
        <a:p>
          <a:endParaRPr lang="es-EC"/>
        </a:p>
      </dgm:t>
    </dgm:pt>
    <dgm:pt modelId="{DA33AD18-F2A6-4912-829C-2E005E9183CF}" type="sibTrans" cxnId="{58C30D1F-7843-4620-A1A2-7A057D1B68F9}">
      <dgm:prSet/>
      <dgm:spPr/>
      <dgm:t>
        <a:bodyPr/>
        <a:lstStyle/>
        <a:p>
          <a:endParaRPr lang="es-EC"/>
        </a:p>
      </dgm:t>
    </dgm:pt>
    <dgm:pt modelId="{44E18A1D-D227-4554-9005-D3A87CA58CCC}">
      <dgm:prSet phldrT="[Texto]" custT="1"/>
      <dgm:spPr/>
      <dgm:t>
        <a:bodyPr/>
        <a:lstStyle/>
        <a:p>
          <a:pPr algn="just"/>
          <a:r>
            <a:rPr lang="es-ES" sz="2400" dirty="0"/>
            <a:t>Al 2025  el Sistema de Distribución de Energía Eléctrica y Alumbrado Público General sea un referente nacional por su desempeño, el uso eficiente de recursos, a través de un modelo de gestión adecuado, con un personal calificado y capacitado, que ejecuta procesos innovadores acordes con el desarrollo tecnológico y los nuevos usos de la energía eléctrica.  </a:t>
          </a:r>
          <a:endParaRPr lang="es-EC" sz="2400" dirty="0"/>
        </a:p>
      </dgm:t>
    </dgm:pt>
    <dgm:pt modelId="{9EDCDFE3-8760-4EFA-8D1E-73FE2AACA821}" type="parTrans" cxnId="{2C4876F7-94E7-4817-AC5B-6C7A8F2F0C76}">
      <dgm:prSet/>
      <dgm:spPr/>
      <dgm:t>
        <a:bodyPr/>
        <a:lstStyle/>
        <a:p>
          <a:endParaRPr lang="es-EC"/>
        </a:p>
      </dgm:t>
    </dgm:pt>
    <dgm:pt modelId="{6D44281B-D177-403D-BB11-F11E7A96E542}" type="sibTrans" cxnId="{2C4876F7-94E7-4817-AC5B-6C7A8F2F0C76}">
      <dgm:prSet/>
      <dgm:spPr/>
      <dgm:t>
        <a:bodyPr/>
        <a:lstStyle/>
        <a:p>
          <a:endParaRPr lang="es-EC"/>
        </a:p>
      </dgm:t>
    </dgm:pt>
    <dgm:pt modelId="{7AEA5DE9-2BE4-4DBB-B311-F193F9A526D3}" type="pres">
      <dgm:prSet presAssocID="{962754F3-8ABB-477E-94F9-0B3303DD257C}" presName="Name0" presStyleCnt="0">
        <dgm:presLayoutVars>
          <dgm:dir/>
          <dgm:animLvl val="lvl"/>
          <dgm:resizeHandles val="exact"/>
        </dgm:presLayoutVars>
      </dgm:prSet>
      <dgm:spPr/>
    </dgm:pt>
    <dgm:pt modelId="{AFEAFE51-D0BF-4913-A8A5-5E7E856C5AD9}" type="pres">
      <dgm:prSet presAssocID="{C8FE06D7-92BD-44F8-9BB7-3D7C4CB59791}" presName="linNode" presStyleCnt="0"/>
      <dgm:spPr/>
    </dgm:pt>
    <dgm:pt modelId="{B15A433B-EACC-4737-9B6F-A8EACF14E7B6}" type="pres">
      <dgm:prSet presAssocID="{C8FE06D7-92BD-44F8-9BB7-3D7C4CB59791}" presName="parentText" presStyleLbl="node1" presStyleIdx="0" presStyleCnt="1" custScaleX="71576" custScaleY="98648" custLinFactNeighborX="-39" custLinFactNeighborY="-387">
        <dgm:presLayoutVars>
          <dgm:chMax val="1"/>
          <dgm:bulletEnabled val="1"/>
        </dgm:presLayoutVars>
      </dgm:prSet>
      <dgm:spPr/>
    </dgm:pt>
    <dgm:pt modelId="{0FC87863-4EC2-4B0C-8A78-BCB6CA2DAFA8}" type="pres">
      <dgm:prSet presAssocID="{C8FE06D7-92BD-44F8-9BB7-3D7C4CB59791}" presName="descendantText" presStyleLbl="alignAccFollowNode1" presStyleIdx="0" presStyleCnt="1" custScaleX="143791" custScaleY="125122" custLinFactNeighborY="423">
        <dgm:presLayoutVars>
          <dgm:bulletEnabled val="1"/>
        </dgm:presLayoutVars>
      </dgm:prSet>
      <dgm:spPr/>
    </dgm:pt>
  </dgm:ptLst>
  <dgm:cxnLst>
    <dgm:cxn modelId="{58C30D1F-7843-4620-A1A2-7A057D1B68F9}" srcId="{962754F3-8ABB-477E-94F9-0B3303DD257C}" destId="{C8FE06D7-92BD-44F8-9BB7-3D7C4CB59791}" srcOrd="0" destOrd="0" parTransId="{33A51356-1D2C-4A33-A918-CBEB31637C24}" sibTransId="{DA33AD18-F2A6-4912-829C-2E005E9183CF}"/>
    <dgm:cxn modelId="{B5B2B131-9863-4196-AA55-417B6957C485}" type="presOf" srcId="{C8FE06D7-92BD-44F8-9BB7-3D7C4CB59791}" destId="{B15A433B-EACC-4737-9B6F-A8EACF14E7B6}" srcOrd="0" destOrd="0" presId="urn:microsoft.com/office/officeart/2005/8/layout/vList5"/>
    <dgm:cxn modelId="{C150057B-4ABB-4528-997A-D78B7E4A6ABB}" type="presOf" srcId="{962754F3-8ABB-477E-94F9-0B3303DD257C}" destId="{7AEA5DE9-2BE4-4DBB-B311-F193F9A526D3}" srcOrd="0" destOrd="0" presId="urn:microsoft.com/office/officeart/2005/8/layout/vList5"/>
    <dgm:cxn modelId="{A6D130E4-F6A6-4E15-AA2E-2ADFCA1B099D}" type="presOf" srcId="{44E18A1D-D227-4554-9005-D3A87CA58CCC}" destId="{0FC87863-4EC2-4B0C-8A78-BCB6CA2DAFA8}" srcOrd="0" destOrd="0" presId="urn:microsoft.com/office/officeart/2005/8/layout/vList5"/>
    <dgm:cxn modelId="{2C4876F7-94E7-4817-AC5B-6C7A8F2F0C76}" srcId="{C8FE06D7-92BD-44F8-9BB7-3D7C4CB59791}" destId="{44E18A1D-D227-4554-9005-D3A87CA58CCC}" srcOrd="0" destOrd="0" parTransId="{9EDCDFE3-8760-4EFA-8D1E-73FE2AACA821}" sibTransId="{6D44281B-D177-403D-BB11-F11E7A96E542}"/>
    <dgm:cxn modelId="{6A8303F8-6B4D-4F60-8EED-FC72156E6FF6}" type="presParOf" srcId="{7AEA5DE9-2BE4-4DBB-B311-F193F9A526D3}" destId="{AFEAFE51-D0BF-4913-A8A5-5E7E856C5AD9}" srcOrd="0" destOrd="0" presId="urn:microsoft.com/office/officeart/2005/8/layout/vList5"/>
    <dgm:cxn modelId="{4244866D-E6B4-4724-B79F-DF9935126B35}" type="presParOf" srcId="{AFEAFE51-D0BF-4913-A8A5-5E7E856C5AD9}" destId="{B15A433B-EACC-4737-9B6F-A8EACF14E7B6}" srcOrd="0" destOrd="0" presId="urn:microsoft.com/office/officeart/2005/8/layout/vList5"/>
    <dgm:cxn modelId="{3AB51965-573C-4222-B6EC-C0932F8CBFBA}" type="presParOf" srcId="{AFEAFE51-D0BF-4913-A8A5-5E7E856C5AD9}" destId="{0FC87863-4EC2-4B0C-8A78-BCB6CA2DAFA8}" srcOrd="1" destOrd="0" presId="urn:microsoft.com/office/officeart/2005/8/layout/vList5"/>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2754F3-8ABB-477E-94F9-0B3303DD25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C"/>
        </a:p>
      </dgm:t>
    </dgm:pt>
    <dgm:pt modelId="{C8FE06D7-92BD-44F8-9BB7-3D7C4CB59791}">
      <dgm:prSet phldrT="[Texto]" custT="1"/>
      <dgm:spPr/>
      <dgm:t>
        <a:bodyPr/>
        <a:lstStyle/>
        <a:p>
          <a:r>
            <a:rPr lang="es-ES" sz="2800" dirty="0"/>
            <a:t>VALORES</a:t>
          </a:r>
          <a:endParaRPr lang="es-EC" sz="2800" dirty="0"/>
        </a:p>
      </dgm:t>
    </dgm:pt>
    <dgm:pt modelId="{33A51356-1D2C-4A33-A918-CBEB31637C24}" type="parTrans" cxnId="{58C30D1F-7843-4620-A1A2-7A057D1B68F9}">
      <dgm:prSet/>
      <dgm:spPr/>
      <dgm:t>
        <a:bodyPr/>
        <a:lstStyle/>
        <a:p>
          <a:endParaRPr lang="es-EC"/>
        </a:p>
      </dgm:t>
    </dgm:pt>
    <dgm:pt modelId="{DA33AD18-F2A6-4912-829C-2E005E9183CF}" type="sibTrans" cxnId="{58C30D1F-7843-4620-A1A2-7A057D1B68F9}">
      <dgm:prSet/>
      <dgm:spPr/>
      <dgm:t>
        <a:bodyPr/>
        <a:lstStyle/>
        <a:p>
          <a:endParaRPr lang="es-EC"/>
        </a:p>
      </dgm:t>
    </dgm:pt>
    <dgm:pt modelId="{44E18A1D-D227-4554-9005-D3A87CA58CCC}">
      <dgm:prSet phldrT="[Texto]" custT="1"/>
      <dgm:spPr/>
      <dgm:t>
        <a:bodyPr/>
        <a:lstStyle/>
        <a:p>
          <a:pPr algn="just"/>
          <a:r>
            <a:rPr lang="es-ES" sz="2400" b="1" dirty="0"/>
            <a:t>Calidad</a:t>
          </a:r>
          <a:r>
            <a:rPr lang="es-ES" sz="2400" dirty="0"/>
            <a:t>, entendiéndose como el cumplimiento de estándares previstos en el marco regulatorio del Servicio Público de Energía Eléctrica y el Servicio de Alumbrado Público General.</a:t>
          </a:r>
          <a:endParaRPr lang="es-EC" sz="2400" dirty="0"/>
        </a:p>
      </dgm:t>
    </dgm:pt>
    <dgm:pt modelId="{9EDCDFE3-8760-4EFA-8D1E-73FE2AACA821}" type="parTrans" cxnId="{2C4876F7-94E7-4817-AC5B-6C7A8F2F0C76}">
      <dgm:prSet/>
      <dgm:spPr/>
      <dgm:t>
        <a:bodyPr/>
        <a:lstStyle/>
        <a:p>
          <a:endParaRPr lang="es-EC"/>
        </a:p>
      </dgm:t>
    </dgm:pt>
    <dgm:pt modelId="{6D44281B-D177-403D-BB11-F11E7A96E542}" type="sibTrans" cxnId="{2C4876F7-94E7-4817-AC5B-6C7A8F2F0C76}">
      <dgm:prSet/>
      <dgm:spPr/>
      <dgm:t>
        <a:bodyPr/>
        <a:lstStyle/>
        <a:p>
          <a:endParaRPr lang="es-EC"/>
        </a:p>
      </dgm:t>
    </dgm:pt>
    <dgm:pt modelId="{7C4AF5A9-D137-42C0-BD29-089FB1B792F8}">
      <dgm:prSet phldrT="[Texto]" custT="1"/>
      <dgm:spPr/>
      <dgm:t>
        <a:bodyPr/>
        <a:lstStyle/>
        <a:p>
          <a:pPr algn="just"/>
          <a:r>
            <a:rPr lang="es-ES" sz="2400" b="1" dirty="0"/>
            <a:t>Satisfacción de los usuarios</a:t>
          </a:r>
          <a:r>
            <a:rPr lang="es-ES" sz="2400" dirty="0"/>
            <a:t>, el mismo que engloba aspectos relacionados a los estándares previstos en la regulación en cuanto a la calidad de servicio y el proceso de comercialización del mismo.</a:t>
          </a:r>
          <a:endParaRPr lang="es-EC" sz="2400" dirty="0"/>
        </a:p>
      </dgm:t>
    </dgm:pt>
    <dgm:pt modelId="{BA9B3F74-0F54-4029-83D9-E28C25362C3C}" type="parTrans" cxnId="{9E5256B7-1467-43FB-ACF2-A982C4F5BEB7}">
      <dgm:prSet/>
      <dgm:spPr/>
      <dgm:t>
        <a:bodyPr/>
        <a:lstStyle/>
        <a:p>
          <a:endParaRPr lang="es-EC"/>
        </a:p>
      </dgm:t>
    </dgm:pt>
    <dgm:pt modelId="{46A02B19-B0CA-4805-94E1-5E2538F94D48}" type="sibTrans" cxnId="{9E5256B7-1467-43FB-ACF2-A982C4F5BEB7}">
      <dgm:prSet/>
      <dgm:spPr/>
      <dgm:t>
        <a:bodyPr/>
        <a:lstStyle/>
        <a:p>
          <a:endParaRPr lang="es-EC"/>
        </a:p>
      </dgm:t>
    </dgm:pt>
    <dgm:pt modelId="{0CC0A983-AD03-43B3-B769-F85FCEEC4E42}">
      <dgm:prSet phldrT="[Texto]" custT="1"/>
      <dgm:spPr/>
      <dgm:t>
        <a:bodyPr/>
        <a:lstStyle/>
        <a:p>
          <a:pPr algn="just"/>
          <a:r>
            <a:rPr lang="es-ES" sz="2400" b="1" dirty="0"/>
            <a:t>Honestidad</a:t>
          </a:r>
          <a:r>
            <a:rPr lang="es-ES" sz="2400" dirty="0"/>
            <a:t>, como un valor que enmarca toda da gestión de la cadena de valor erradicando la corrupción como una práctica que impide el desarrollo y crecimiento de nuestro país.</a:t>
          </a:r>
          <a:endParaRPr lang="es-EC" sz="2400" dirty="0"/>
        </a:p>
      </dgm:t>
    </dgm:pt>
    <dgm:pt modelId="{669342B9-B105-4AF6-8179-D055D14A574A}" type="parTrans" cxnId="{7353702B-E754-4BCA-B4FD-8B7709DBD052}">
      <dgm:prSet/>
      <dgm:spPr/>
      <dgm:t>
        <a:bodyPr/>
        <a:lstStyle/>
        <a:p>
          <a:endParaRPr lang="es-EC"/>
        </a:p>
      </dgm:t>
    </dgm:pt>
    <dgm:pt modelId="{361D39D1-AF2B-4BF9-BA90-6CEB39223B26}" type="sibTrans" cxnId="{7353702B-E754-4BCA-B4FD-8B7709DBD052}">
      <dgm:prSet/>
      <dgm:spPr/>
      <dgm:t>
        <a:bodyPr/>
        <a:lstStyle/>
        <a:p>
          <a:endParaRPr lang="es-EC"/>
        </a:p>
      </dgm:t>
    </dgm:pt>
    <dgm:pt modelId="{1DFF11EE-F976-4F55-83AF-C07BB1C259EB}">
      <dgm:prSet phldrT="[Texto]" custT="1"/>
      <dgm:spPr/>
      <dgm:t>
        <a:bodyPr/>
        <a:lstStyle/>
        <a:p>
          <a:pPr algn="just"/>
          <a:r>
            <a:rPr lang="es-ES" sz="2400" b="1" dirty="0"/>
            <a:t>Trasparencia</a:t>
          </a:r>
          <a:r>
            <a:rPr lang="es-ES" sz="2400" dirty="0"/>
            <a:t>, en nuestra gestión brindando a la ciudadanía y los órganos de control la información relacionada con nuestra gestión, creando un ambiente de confianza hacia el sector.</a:t>
          </a:r>
          <a:endParaRPr lang="es-EC" sz="2400" dirty="0"/>
        </a:p>
      </dgm:t>
    </dgm:pt>
    <dgm:pt modelId="{2024A150-D878-4412-AEF7-8E8434095701}" type="parTrans" cxnId="{0A13F56B-D20F-4CC5-8AF0-CAEAB7874F72}">
      <dgm:prSet/>
      <dgm:spPr/>
      <dgm:t>
        <a:bodyPr/>
        <a:lstStyle/>
        <a:p>
          <a:endParaRPr lang="es-EC"/>
        </a:p>
      </dgm:t>
    </dgm:pt>
    <dgm:pt modelId="{15B506D7-A9D7-4F9E-91DE-32D042277858}" type="sibTrans" cxnId="{0A13F56B-D20F-4CC5-8AF0-CAEAB7874F72}">
      <dgm:prSet/>
      <dgm:spPr/>
      <dgm:t>
        <a:bodyPr/>
        <a:lstStyle/>
        <a:p>
          <a:endParaRPr lang="es-EC"/>
        </a:p>
      </dgm:t>
    </dgm:pt>
    <dgm:pt modelId="{7AEA5DE9-2BE4-4DBB-B311-F193F9A526D3}" type="pres">
      <dgm:prSet presAssocID="{962754F3-8ABB-477E-94F9-0B3303DD257C}" presName="Name0" presStyleCnt="0">
        <dgm:presLayoutVars>
          <dgm:dir/>
          <dgm:animLvl val="lvl"/>
          <dgm:resizeHandles val="exact"/>
        </dgm:presLayoutVars>
      </dgm:prSet>
      <dgm:spPr/>
    </dgm:pt>
    <dgm:pt modelId="{AFEAFE51-D0BF-4913-A8A5-5E7E856C5AD9}" type="pres">
      <dgm:prSet presAssocID="{C8FE06D7-92BD-44F8-9BB7-3D7C4CB59791}" presName="linNode" presStyleCnt="0"/>
      <dgm:spPr/>
    </dgm:pt>
    <dgm:pt modelId="{B15A433B-EACC-4737-9B6F-A8EACF14E7B6}" type="pres">
      <dgm:prSet presAssocID="{C8FE06D7-92BD-44F8-9BB7-3D7C4CB59791}" presName="parentText" presStyleLbl="node1" presStyleIdx="0" presStyleCnt="1" custScaleX="91568" custScaleY="100098" custLinFactNeighborX="-969" custLinFactNeighborY="-49">
        <dgm:presLayoutVars>
          <dgm:chMax val="1"/>
          <dgm:bulletEnabled val="1"/>
        </dgm:presLayoutVars>
      </dgm:prSet>
      <dgm:spPr/>
    </dgm:pt>
    <dgm:pt modelId="{0FC87863-4EC2-4B0C-8A78-BCB6CA2DAFA8}" type="pres">
      <dgm:prSet presAssocID="{C8FE06D7-92BD-44F8-9BB7-3D7C4CB59791}" presName="descendantText" presStyleLbl="alignAccFollowNode1" presStyleIdx="0" presStyleCnt="1" custScaleX="193274" custScaleY="125122">
        <dgm:presLayoutVars>
          <dgm:bulletEnabled val="1"/>
        </dgm:presLayoutVars>
      </dgm:prSet>
      <dgm:spPr/>
    </dgm:pt>
  </dgm:ptLst>
  <dgm:cxnLst>
    <dgm:cxn modelId="{8194B302-966C-4F63-80D5-04F0186A199B}" type="presOf" srcId="{962754F3-8ABB-477E-94F9-0B3303DD257C}" destId="{7AEA5DE9-2BE4-4DBB-B311-F193F9A526D3}" srcOrd="0" destOrd="0" presId="urn:microsoft.com/office/officeart/2005/8/layout/vList5"/>
    <dgm:cxn modelId="{58C30D1F-7843-4620-A1A2-7A057D1B68F9}" srcId="{962754F3-8ABB-477E-94F9-0B3303DD257C}" destId="{C8FE06D7-92BD-44F8-9BB7-3D7C4CB59791}" srcOrd="0" destOrd="0" parTransId="{33A51356-1D2C-4A33-A918-CBEB31637C24}" sibTransId="{DA33AD18-F2A6-4912-829C-2E005E9183CF}"/>
    <dgm:cxn modelId="{A2F60323-5B0F-4973-84B1-73CF85AB561B}" type="presOf" srcId="{44E18A1D-D227-4554-9005-D3A87CA58CCC}" destId="{0FC87863-4EC2-4B0C-8A78-BCB6CA2DAFA8}" srcOrd="0" destOrd="0" presId="urn:microsoft.com/office/officeart/2005/8/layout/vList5"/>
    <dgm:cxn modelId="{7353702B-E754-4BCA-B4FD-8B7709DBD052}" srcId="{C8FE06D7-92BD-44F8-9BB7-3D7C4CB59791}" destId="{0CC0A983-AD03-43B3-B769-F85FCEEC4E42}" srcOrd="2" destOrd="0" parTransId="{669342B9-B105-4AF6-8179-D055D14A574A}" sibTransId="{361D39D1-AF2B-4BF9-BA90-6CEB39223B26}"/>
    <dgm:cxn modelId="{0A13F56B-D20F-4CC5-8AF0-CAEAB7874F72}" srcId="{C8FE06D7-92BD-44F8-9BB7-3D7C4CB59791}" destId="{1DFF11EE-F976-4F55-83AF-C07BB1C259EB}" srcOrd="3" destOrd="0" parTransId="{2024A150-D878-4412-AEF7-8E8434095701}" sibTransId="{15B506D7-A9D7-4F9E-91DE-32D042277858}"/>
    <dgm:cxn modelId="{38462BAC-340C-4F47-B0A8-F022FCE93CB9}" type="presOf" srcId="{0CC0A983-AD03-43B3-B769-F85FCEEC4E42}" destId="{0FC87863-4EC2-4B0C-8A78-BCB6CA2DAFA8}" srcOrd="0" destOrd="2" presId="urn:microsoft.com/office/officeart/2005/8/layout/vList5"/>
    <dgm:cxn modelId="{9E5256B7-1467-43FB-ACF2-A982C4F5BEB7}" srcId="{C8FE06D7-92BD-44F8-9BB7-3D7C4CB59791}" destId="{7C4AF5A9-D137-42C0-BD29-089FB1B792F8}" srcOrd="1" destOrd="0" parTransId="{BA9B3F74-0F54-4029-83D9-E28C25362C3C}" sibTransId="{46A02B19-B0CA-4805-94E1-5E2538F94D48}"/>
    <dgm:cxn modelId="{85BDD6D5-BA83-4355-9E8B-608C36F04486}" type="presOf" srcId="{7C4AF5A9-D137-42C0-BD29-089FB1B792F8}" destId="{0FC87863-4EC2-4B0C-8A78-BCB6CA2DAFA8}" srcOrd="0" destOrd="1" presId="urn:microsoft.com/office/officeart/2005/8/layout/vList5"/>
    <dgm:cxn modelId="{13D92FD8-0B74-40BA-8937-2A53326505C8}" type="presOf" srcId="{1DFF11EE-F976-4F55-83AF-C07BB1C259EB}" destId="{0FC87863-4EC2-4B0C-8A78-BCB6CA2DAFA8}" srcOrd="0" destOrd="3" presId="urn:microsoft.com/office/officeart/2005/8/layout/vList5"/>
    <dgm:cxn modelId="{2C4876F7-94E7-4817-AC5B-6C7A8F2F0C76}" srcId="{C8FE06D7-92BD-44F8-9BB7-3D7C4CB59791}" destId="{44E18A1D-D227-4554-9005-D3A87CA58CCC}" srcOrd="0" destOrd="0" parTransId="{9EDCDFE3-8760-4EFA-8D1E-73FE2AACA821}" sibTransId="{6D44281B-D177-403D-BB11-F11E7A96E542}"/>
    <dgm:cxn modelId="{4ABFF4FF-6ECF-4455-9D42-6B263E32F4FB}" type="presOf" srcId="{C8FE06D7-92BD-44F8-9BB7-3D7C4CB59791}" destId="{B15A433B-EACC-4737-9B6F-A8EACF14E7B6}" srcOrd="0" destOrd="0" presId="urn:microsoft.com/office/officeart/2005/8/layout/vList5"/>
    <dgm:cxn modelId="{D4AB96B6-3F47-4321-96C2-0A08BCBB50AC}" type="presParOf" srcId="{7AEA5DE9-2BE4-4DBB-B311-F193F9A526D3}" destId="{AFEAFE51-D0BF-4913-A8A5-5E7E856C5AD9}" srcOrd="0" destOrd="0" presId="urn:microsoft.com/office/officeart/2005/8/layout/vList5"/>
    <dgm:cxn modelId="{FC3558A7-715D-4BD0-8A08-879153738206}" type="presParOf" srcId="{AFEAFE51-D0BF-4913-A8A5-5E7E856C5AD9}" destId="{B15A433B-EACC-4737-9B6F-A8EACF14E7B6}" srcOrd="0" destOrd="0" presId="urn:microsoft.com/office/officeart/2005/8/layout/vList5"/>
    <dgm:cxn modelId="{E693D169-CE0B-491D-805C-295FF1BC814B}" type="presParOf" srcId="{AFEAFE51-D0BF-4913-A8A5-5E7E856C5AD9}" destId="{0FC87863-4EC2-4B0C-8A78-BCB6CA2DAFA8}"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C87863-4EC2-4B0C-8A78-BCB6CA2DAFA8}">
      <dsp:nvSpPr>
        <dsp:cNvPr id="0" name=""/>
        <dsp:cNvSpPr/>
      </dsp:nvSpPr>
      <dsp:spPr>
        <a:xfrm rot="5400000">
          <a:off x="5070227" y="-2924590"/>
          <a:ext cx="2152333" cy="800573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1066800">
            <a:lnSpc>
              <a:spcPct val="90000"/>
            </a:lnSpc>
            <a:spcBef>
              <a:spcPct val="0"/>
            </a:spcBef>
            <a:spcAft>
              <a:spcPct val="15000"/>
            </a:spcAft>
            <a:buChar char="•"/>
          </a:pPr>
          <a:r>
            <a:rPr lang="es-ES" sz="2400" kern="1200" dirty="0"/>
            <a:t>Proveer a las Provincias de Loja, Zamora Chinchipe y al Cantón Gualaquiza, el servicio de energía eléctrica y alumbrado público general bajo estándares de calidad, velando por la satisfacción de los usuarios, de manera honesta y transparente. </a:t>
          </a:r>
          <a:endParaRPr lang="es-EC" sz="2400" kern="1200" dirty="0"/>
        </a:p>
      </dsp:txBody>
      <dsp:txXfrm rot="-5400000">
        <a:off x="2143527" y="107178"/>
        <a:ext cx="7900665" cy="1942197"/>
      </dsp:txXfrm>
    </dsp:sp>
    <dsp:sp modelId="{B15A433B-EACC-4737-9B6F-A8EACF14E7B6}">
      <dsp:nvSpPr>
        <dsp:cNvPr id="0" name=""/>
        <dsp:cNvSpPr/>
      </dsp:nvSpPr>
      <dsp:spPr>
        <a:xfrm>
          <a:off x="0" y="0"/>
          <a:ext cx="2133506" cy="21523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ES" sz="2800" kern="1200" dirty="0"/>
            <a:t>MISIÓN</a:t>
          </a:r>
          <a:endParaRPr lang="es-EC" sz="2800" kern="1200" dirty="0"/>
        </a:p>
      </dsp:txBody>
      <dsp:txXfrm>
        <a:off x="104149" y="104149"/>
        <a:ext cx="1925208" cy="19440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C87863-4EC2-4B0C-8A78-BCB6CA2DAFA8}">
      <dsp:nvSpPr>
        <dsp:cNvPr id="0" name=""/>
        <dsp:cNvSpPr/>
      </dsp:nvSpPr>
      <dsp:spPr>
        <a:xfrm rot="5400000">
          <a:off x="4797543" y="-2551662"/>
          <a:ext cx="2910966" cy="801429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1066800">
            <a:lnSpc>
              <a:spcPct val="90000"/>
            </a:lnSpc>
            <a:spcBef>
              <a:spcPct val="0"/>
            </a:spcBef>
            <a:spcAft>
              <a:spcPct val="15000"/>
            </a:spcAft>
            <a:buChar char="•"/>
          </a:pPr>
          <a:r>
            <a:rPr lang="es-ES" sz="2400" kern="1200" dirty="0"/>
            <a:t>Al 2025  el Sistema de Distribución de Energía Eléctrica y Alumbrado Público General sea un referente nacional por su desempeño, el uso eficiente de recursos, a través de un modelo de gestión adecuado, con un personal calificado y capacitado, que ejecuta procesos innovadores acordes con el desarrollo tecnológico y los nuevos usos de la energía eléctrica.  </a:t>
          </a:r>
          <a:endParaRPr lang="es-EC" sz="2400" kern="1200" dirty="0"/>
        </a:p>
      </dsp:txBody>
      <dsp:txXfrm rot="-5400000">
        <a:off x="2245877" y="142106"/>
        <a:ext cx="7872197" cy="2626762"/>
      </dsp:txXfrm>
    </dsp:sp>
    <dsp:sp modelId="{B15A433B-EACC-4737-9B6F-A8EACF14E7B6}">
      <dsp:nvSpPr>
        <dsp:cNvPr id="0" name=""/>
        <dsp:cNvSpPr/>
      </dsp:nvSpPr>
      <dsp:spPr>
        <a:xfrm>
          <a:off x="0" y="9825"/>
          <a:ext cx="2244005" cy="28688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ES" sz="2800" kern="1200" dirty="0"/>
            <a:t>VISIÓN</a:t>
          </a:r>
          <a:endParaRPr lang="es-EC" sz="2800" kern="1200" dirty="0"/>
        </a:p>
      </dsp:txBody>
      <dsp:txXfrm>
        <a:off x="109543" y="119368"/>
        <a:ext cx="2024919" cy="26497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C87863-4EC2-4B0C-8A78-BCB6CA2DAFA8}">
      <dsp:nvSpPr>
        <dsp:cNvPr id="0" name=""/>
        <dsp:cNvSpPr/>
      </dsp:nvSpPr>
      <dsp:spPr>
        <a:xfrm rot="5400000">
          <a:off x="3642822" y="-1433273"/>
          <a:ext cx="5389927" cy="826175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1066800">
            <a:lnSpc>
              <a:spcPct val="90000"/>
            </a:lnSpc>
            <a:spcBef>
              <a:spcPct val="0"/>
            </a:spcBef>
            <a:spcAft>
              <a:spcPct val="15000"/>
            </a:spcAft>
            <a:buChar char="•"/>
          </a:pPr>
          <a:r>
            <a:rPr lang="es-ES" sz="2400" b="1" kern="1200" dirty="0"/>
            <a:t>Calidad</a:t>
          </a:r>
          <a:r>
            <a:rPr lang="es-ES" sz="2400" kern="1200" dirty="0"/>
            <a:t>, entendiéndose como el cumplimiento de estándares previstos en el marco regulatorio del Servicio Público de Energía Eléctrica y el Servicio de Alumbrado Público General.</a:t>
          </a:r>
          <a:endParaRPr lang="es-EC" sz="2400" kern="1200" dirty="0"/>
        </a:p>
        <a:p>
          <a:pPr marL="228600" lvl="1" indent="-228600" algn="just" defTabSz="1066800">
            <a:lnSpc>
              <a:spcPct val="90000"/>
            </a:lnSpc>
            <a:spcBef>
              <a:spcPct val="0"/>
            </a:spcBef>
            <a:spcAft>
              <a:spcPct val="15000"/>
            </a:spcAft>
            <a:buChar char="•"/>
          </a:pPr>
          <a:r>
            <a:rPr lang="es-ES" sz="2400" b="1" kern="1200" dirty="0"/>
            <a:t>Satisfacción de los usuarios</a:t>
          </a:r>
          <a:r>
            <a:rPr lang="es-ES" sz="2400" kern="1200" dirty="0"/>
            <a:t>, el mismo que engloba aspectos relacionados a los estándares previstos en la regulación en cuanto a la calidad de servicio y el proceso de comercialización del mismo.</a:t>
          </a:r>
          <a:endParaRPr lang="es-EC" sz="2400" kern="1200" dirty="0"/>
        </a:p>
        <a:p>
          <a:pPr marL="228600" lvl="1" indent="-228600" algn="just" defTabSz="1066800">
            <a:lnSpc>
              <a:spcPct val="90000"/>
            </a:lnSpc>
            <a:spcBef>
              <a:spcPct val="0"/>
            </a:spcBef>
            <a:spcAft>
              <a:spcPct val="15000"/>
            </a:spcAft>
            <a:buChar char="•"/>
          </a:pPr>
          <a:r>
            <a:rPr lang="es-ES" sz="2400" b="1" kern="1200" dirty="0"/>
            <a:t>Honestidad</a:t>
          </a:r>
          <a:r>
            <a:rPr lang="es-ES" sz="2400" kern="1200" dirty="0"/>
            <a:t>, como un valor que enmarca toda da gestión de la cadena de valor erradicando la corrupción como una práctica que impide el desarrollo y crecimiento de nuestro país.</a:t>
          </a:r>
          <a:endParaRPr lang="es-EC" sz="2400" kern="1200" dirty="0"/>
        </a:p>
        <a:p>
          <a:pPr marL="228600" lvl="1" indent="-228600" algn="just" defTabSz="1066800">
            <a:lnSpc>
              <a:spcPct val="90000"/>
            </a:lnSpc>
            <a:spcBef>
              <a:spcPct val="0"/>
            </a:spcBef>
            <a:spcAft>
              <a:spcPct val="15000"/>
            </a:spcAft>
            <a:buChar char="•"/>
          </a:pPr>
          <a:r>
            <a:rPr lang="es-ES" sz="2400" b="1" kern="1200" dirty="0"/>
            <a:t>Trasparencia</a:t>
          </a:r>
          <a:r>
            <a:rPr lang="es-ES" sz="2400" kern="1200" dirty="0"/>
            <a:t>, en nuestra gestión brindando a la ciudadanía y los órganos de control la información relacionada con nuestra gestión, creando un ambiente de confianza hacia el sector.</a:t>
          </a:r>
          <a:endParaRPr lang="es-EC" sz="2400" kern="1200" dirty="0"/>
        </a:p>
      </dsp:txBody>
      <dsp:txXfrm rot="-5400000">
        <a:off x="2206908" y="265756"/>
        <a:ext cx="7998642" cy="4863697"/>
      </dsp:txXfrm>
    </dsp:sp>
    <dsp:sp modelId="{B15A433B-EACC-4737-9B6F-A8EACF14E7B6}">
      <dsp:nvSpPr>
        <dsp:cNvPr id="0" name=""/>
        <dsp:cNvSpPr/>
      </dsp:nvSpPr>
      <dsp:spPr>
        <a:xfrm>
          <a:off x="0" y="0"/>
          <a:ext cx="2201736" cy="538994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s-ES" sz="2800" kern="1200" dirty="0"/>
            <a:t>VALORES</a:t>
          </a:r>
          <a:endParaRPr lang="es-EC" sz="2800" kern="1200" dirty="0"/>
        </a:p>
      </dsp:txBody>
      <dsp:txXfrm>
        <a:off x="107480" y="107480"/>
        <a:ext cx="1986776" cy="517498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871" cy="502676"/>
          </a:xfrm>
          <a:prstGeom prst="rect">
            <a:avLst/>
          </a:prstGeom>
          <a:noFill/>
          <a:ln>
            <a:noFill/>
          </a:ln>
        </p:spPr>
        <p:txBody>
          <a:bodyPr spcFirstLastPara="1" wrap="square" lIns="96591" tIns="48282" rIns="96591" bIns="48282"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01698" y="0"/>
            <a:ext cx="2984871" cy="502676"/>
          </a:xfrm>
          <a:prstGeom prst="rect">
            <a:avLst/>
          </a:prstGeom>
          <a:noFill/>
          <a:ln>
            <a:noFill/>
          </a:ln>
        </p:spPr>
        <p:txBody>
          <a:bodyPr spcFirstLastPara="1" wrap="square" lIns="96591" tIns="48282" rIns="96591" bIns="48282"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516039"/>
            <a:ext cx="2984871" cy="502674"/>
          </a:xfrm>
          <a:prstGeom prst="rect">
            <a:avLst/>
          </a:prstGeom>
          <a:noFill/>
          <a:ln>
            <a:noFill/>
          </a:ln>
        </p:spPr>
        <p:txBody>
          <a:bodyPr spcFirstLastPara="1" wrap="square" lIns="96591" tIns="48282" rIns="96591" bIns="48282"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200"/>
            </a:pPr>
            <a:fld id="{00000000-1234-1234-1234-123412341234}" type="slidenum">
              <a:rPr lang="es-EC" sz="1300" smtClean="0">
                <a:solidFill>
                  <a:schemeClr val="dk1"/>
                </a:solidFill>
                <a:latin typeface="Calibri"/>
                <a:ea typeface="Calibri"/>
                <a:cs typeface="Calibri"/>
                <a:sym typeface="Calibri"/>
              </a:rPr>
              <a:pPr algn="r">
                <a:buSzPts val="1200"/>
              </a:pPr>
              <a:t>‹Nº›</a:t>
            </a:fld>
            <a:endParaRPr lang="es-EC" sz="13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4094400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PORTADA 1: SOLO AGREGAR EL TÍTULO DE LA PRESENTACIÓN Y CAMBIAR EL NOMBRE DE LA INSTITUCIÓN</a:t>
            </a:r>
            <a:endParaRPr/>
          </a:p>
        </p:txBody>
      </p:sp>
      <p:sp>
        <p:nvSpPr>
          <p:cNvPr id="87" name="Google Shape;87;p1: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a:t>
            </a:fld>
            <a:endParaRPr/>
          </a:p>
        </p:txBody>
      </p:sp>
    </p:spTree>
    <p:extLst>
      <p:ext uri="{BB962C8B-B14F-4D97-AF65-F5344CB8AC3E}">
        <p14:creationId xmlns:p14="http://schemas.microsoft.com/office/powerpoint/2010/main" val="145188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8: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21" name="Google Shape;121;p18: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10</a:t>
            </a:fld>
            <a:endParaRPr/>
          </a:p>
        </p:txBody>
      </p:sp>
    </p:spTree>
    <p:extLst>
      <p:ext uri="{BB962C8B-B14F-4D97-AF65-F5344CB8AC3E}">
        <p14:creationId xmlns:p14="http://schemas.microsoft.com/office/powerpoint/2010/main" val="2540546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11</a:t>
            </a:fld>
            <a:endParaRPr/>
          </a:p>
        </p:txBody>
      </p:sp>
    </p:spTree>
    <p:extLst>
      <p:ext uri="{BB962C8B-B14F-4D97-AF65-F5344CB8AC3E}">
        <p14:creationId xmlns:p14="http://schemas.microsoft.com/office/powerpoint/2010/main" val="1801733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12</a:t>
            </a:fld>
            <a:endParaRPr/>
          </a:p>
        </p:txBody>
      </p:sp>
    </p:spTree>
    <p:extLst>
      <p:ext uri="{BB962C8B-B14F-4D97-AF65-F5344CB8AC3E}">
        <p14:creationId xmlns:p14="http://schemas.microsoft.com/office/powerpoint/2010/main" val="3356494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13</a:t>
            </a:fld>
            <a:endParaRPr/>
          </a:p>
        </p:txBody>
      </p:sp>
    </p:spTree>
    <p:extLst>
      <p:ext uri="{BB962C8B-B14F-4D97-AF65-F5344CB8AC3E}">
        <p14:creationId xmlns:p14="http://schemas.microsoft.com/office/powerpoint/2010/main" val="686336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14</a:t>
            </a:fld>
            <a:endParaRPr/>
          </a:p>
        </p:txBody>
      </p:sp>
    </p:spTree>
    <p:extLst>
      <p:ext uri="{BB962C8B-B14F-4D97-AF65-F5344CB8AC3E}">
        <p14:creationId xmlns:p14="http://schemas.microsoft.com/office/powerpoint/2010/main" val="2124409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8: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21" name="Google Shape;121;p18: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15</a:t>
            </a:fld>
            <a:endParaRPr/>
          </a:p>
        </p:txBody>
      </p:sp>
    </p:spTree>
    <p:extLst>
      <p:ext uri="{BB962C8B-B14F-4D97-AF65-F5344CB8AC3E}">
        <p14:creationId xmlns:p14="http://schemas.microsoft.com/office/powerpoint/2010/main" val="3636176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16</a:t>
            </a:fld>
            <a:endParaRPr/>
          </a:p>
        </p:txBody>
      </p:sp>
    </p:spTree>
    <p:extLst>
      <p:ext uri="{BB962C8B-B14F-4D97-AF65-F5344CB8AC3E}">
        <p14:creationId xmlns:p14="http://schemas.microsoft.com/office/powerpoint/2010/main" val="3594039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17</a:t>
            </a:fld>
            <a:endParaRPr/>
          </a:p>
        </p:txBody>
      </p:sp>
    </p:spTree>
    <p:extLst>
      <p:ext uri="{BB962C8B-B14F-4D97-AF65-F5344CB8AC3E}">
        <p14:creationId xmlns:p14="http://schemas.microsoft.com/office/powerpoint/2010/main" val="20785394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18</a:t>
            </a:fld>
            <a:endParaRPr/>
          </a:p>
        </p:txBody>
      </p:sp>
    </p:spTree>
    <p:extLst>
      <p:ext uri="{BB962C8B-B14F-4D97-AF65-F5344CB8AC3E}">
        <p14:creationId xmlns:p14="http://schemas.microsoft.com/office/powerpoint/2010/main" val="1418161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19</a:t>
            </a:fld>
            <a:endParaRPr/>
          </a:p>
        </p:txBody>
      </p:sp>
    </p:spTree>
    <p:extLst>
      <p:ext uri="{BB962C8B-B14F-4D97-AF65-F5344CB8AC3E}">
        <p14:creationId xmlns:p14="http://schemas.microsoft.com/office/powerpoint/2010/main" val="499911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8: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21" name="Google Shape;121;p18: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a:t>
            </a:fld>
            <a:endParaRPr/>
          </a:p>
        </p:txBody>
      </p:sp>
    </p:spTree>
    <p:extLst>
      <p:ext uri="{BB962C8B-B14F-4D97-AF65-F5344CB8AC3E}">
        <p14:creationId xmlns:p14="http://schemas.microsoft.com/office/powerpoint/2010/main" val="3901659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8: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21" name="Google Shape;121;p18: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20</a:t>
            </a:fld>
            <a:endParaRPr/>
          </a:p>
        </p:txBody>
      </p:sp>
    </p:spTree>
    <p:extLst>
      <p:ext uri="{BB962C8B-B14F-4D97-AF65-F5344CB8AC3E}">
        <p14:creationId xmlns:p14="http://schemas.microsoft.com/office/powerpoint/2010/main" val="42333019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21</a:t>
            </a:fld>
            <a:endParaRPr/>
          </a:p>
        </p:txBody>
      </p:sp>
    </p:spTree>
    <p:extLst>
      <p:ext uri="{BB962C8B-B14F-4D97-AF65-F5344CB8AC3E}">
        <p14:creationId xmlns:p14="http://schemas.microsoft.com/office/powerpoint/2010/main" val="2110083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22</a:t>
            </a:fld>
            <a:endParaRPr/>
          </a:p>
        </p:txBody>
      </p:sp>
    </p:spTree>
    <p:extLst>
      <p:ext uri="{BB962C8B-B14F-4D97-AF65-F5344CB8AC3E}">
        <p14:creationId xmlns:p14="http://schemas.microsoft.com/office/powerpoint/2010/main" val="960079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23</a:t>
            </a:fld>
            <a:endParaRPr/>
          </a:p>
        </p:txBody>
      </p:sp>
    </p:spTree>
    <p:extLst>
      <p:ext uri="{BB962C8B-B14F-4D97-AF65-F5344CB8AC3E}">
        <p14:creationId xmlns:p14="http://schemas.microsoft.com/office/powerpoint/2010/main" val="17388337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24</a:t>
            </a:fld>
            <a:endParaRPr/>
          </a:p>
        </p:txBody>
      </p:sp>
    </p:spTree>
    <p:extLst>
      <p:ext uri="{BB962C8B-B14F-4D97-AF65-F5344CB8AC3E}">
        <p14:creationId xmlns:p14="http://schemas.microsoft.com/office/powerpoint/2010/main" val="18001350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25</a:t>
            </a:fld>
            <a:endParaRPr/>
          </a:p>
        </p:txBody>
      </p:sp>
    </p:spTree>
    <p:extLst>
      <p:ext uri="{BB962C8B-B14F-4D97-AF65-F5344CB8AC3E}">
        <p14:creationId xmlns:p14="http://schemas.microsoft.com/office/powerpoint/2010/main" val="2489723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26</a:t>
            </a:fld>
            <a:endParaRPr/>
          </a:p>
        </p:txBody>
      </p:sp>
    </p:spTree>
    <p:extLst>
      <p:ext uri="{BB962C8B-B14F-4D97-AF65-F5344CB8AC3E}">
        <p14:creationId xmlns:p14="http://schemas.microsoft.com/office/powerpoint/2010/main" val="18843474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27</a:t>
            </a:fld>
            <a:endParaRPr/>
          </a:p>
        </p:txBody>
      </p:sp>
    </p:spTree>
    <p:extLst>
      <p:ext uri="{BB962C8B-B14F-4D97-AF65-F5344CB8AC3E}">
        <p14:creationId xmlns:p14="http://schemas.microsoft.com/office/powerpoint/2010/main" val="475102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28</a:t>
            </a:fld>
            <a:endParaRPr/>
          </a:p>
        </p:txBody>
      </p:sp>
    </p:spTree>
    <p:extLst>
      <p:ext uri="{BB962C8B-B14F-4D97-AF65-F5344CB8AC3E}">
        <p14:creationId xmlns:p14="http://schemas.microsoft.com/office/powerpoint/2010/main" val="7998942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29</a:t>
            </a:fld>
            <a:endParaRPr/>
          </a:p>
        </p:txBody>
      </p:sp>
    </p:spTree>
    <p:extLst>
      <p:ext uri="{BB962C8B-B14F-4D97-AF65-F5344CB8AC3E}">
        <p14:creationId xmlns:p14="http://schemas.microsoft.com/office/powerpoint/2010/main" val="696559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a:t>
            </a:fld>
            <a:endParaRPr/>
          </a:p>
        </p:txBody>
      </p:sp>
    </p:spTree>
    <p:extLst>
      <p:ext uri="{BB962C8B-B14F-4D97-AF65-F5344CB8AC3E}">
        <p14:creationId xmlns:p14="http://schemas.microsoft.com/office/powerpoint/2010/main" val="15116514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30</a:t>
            </a:fld>
            <a:endParaRPr/>
          </a:p>
        </p:txBody>
      </p:sp>
    </p:spTree>
    <p:extLst>
      <p:ext uri="{BB962C8B-B14F-4D97-AF65-F5344CB8AC3E}">
        <p14:creationId xmlns:p14="http://schemas.microsoft.com/office/powerpoint/2010/main" val="39797606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31</a:t>
            </a:fld>
            <a:endParaRPr/>
          </a:p>
        </p:txBody>
      </p:sp>
    </p:spTree>
    <p:extLst>
      <p:ext uri="{BB962C8B-B14F-4D97-AF65-F5344CB8AC3E}">
        <p14:creationId xmlns:p14="http://schemas.microsoft.com/office/powerpoint/2010/main" val="23191203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32</a:t>
            </a:fld>
            <a:endParaRPr/>
          </a:p>
        </p:txBody>
      </p:sp>
    </p:spTree>
    <p:extLst>
      <p:ext uri="{BB962C8B-B14F-4D97-AF65-F5344CB8AC3E}">
        <p14:creationId xmlns:p14="http://schemas.microsoft.com/office/powerpoint/2010/main" val="2893433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33</a:t>
            </a:fld>
            <a:endParaRPr/>
          </a:p>
        </p:txBody>
      </p:sp>
    </p:spTree>
    <p:extLst>
      <p:ext uri="{BB962C8B-B14F-4D97-AF65-F5344CB8AC3E}">
        <p14:creationId xmlns:p14="http://schemas.microsoft.com/office/powerpoint/2010/main" val="29236431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34</a:t>
            </a:fld>
            <a:endParaRPr/>
          </a:p>
        </p:txBody>
      </p:sp>
    </p:spTree>
    <p:extLst>
      <p:ext uri="{BB962C8B-B14F-4D97-AF65-F5344CB8AC3E}">
        <p14:creationId xmlns:p14="http://schemas.microsoft.com/office/powerpoint/2010/main" val="21770022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35</a:t>
            </a:fld>
            <a:endParaRPr/>
          </a:p>
        </p:txBody>
      </p:sp>
    </p:spTree>
    <p:extLst>
      <p:ext uri="{BB962C8B-B14F-4D97-AF65-F5344CB8AC3E}">
        <p14:creationId xmlns:p14="http://schemas.microsoft.com/office/powerpoint/2010/main" val="26588035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36</a:t>
            </a:fld>
            <a:endParaRPr/>
          </a:p>
        </p:txBody>
      </p:sp>
    </p:spTree>
    <p:extLst>
      <p:ext uri="{BB962C8B-B14F-4D97-AF65-F5344CB8AC3E}">
        <p14:creationId xmlns:p14="http://schemas.microsoft.com/office/powerpoint/2010/main" val="29295255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37</a:t>
            </a:fld>
            <a:endParaRPr/>
          </a:p>
        </p:txBody>
      </p:sp>
    </p:spTree>
    <p:extLst>
      <p:ext uri="{BB962C8B-B14F-4D97-AF65-F5344CB8AC3E}">
        <p14:creationId xmlns:p14="http://schemas.microsoft.com/office/powerpoint/2010/main" val="39834338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38</a:t>
            </a:fld>
            <a:endParaRPr/>
          </a:p>
        </p:txBody>
      </p:sp>
    </p:spTree>
    <p:extLst>
      <p:ext uri="{BB962C8B-B14F-4D97-AF65-F5344CB8AC3E}">
        <p14:creationId xmlns:p14="http://schemas.microsoft.com/office/powerpoint/2010/main" val="40335931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39</a:t>
            </a:fld>
            <a:endParaRPr/>
          </a:p>
        </p:txBody>
      </p:sp>
    </p:spTree>
    <p:extLst>
      <p:ext uri="{BB962C8B-B14F-4D97-AF65-F5344CB8AC3E}">
        <p14:creationId xmlns:p14="http://schemas.microsoft.com/office/powerpoint/2010/main" val="279713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4</a:t>
            </a:fld>
            <a:endParaRPr/>
          </a:p>
        </p:txBody>
      </p:sp>
    </p:spTree>
    <p:extLst>
      <p:ext uri="{BB962C8B-B14F-4D97-AF65-F5344CB8AC3E}">
        <p14:creationId xmlns:p14="http://schemas.microsoft.com/office/powerpoint/2010/main" val="3755812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40</a:t>
            </a:fld>
            <a:endParaRPr/>
          </a:p>
        </p:txBody>
      </p:sp>
    </p:spTree>
    <p:extLst>
      <p:ext uri="{BB962C8B-B14F-4D97-AF65-F5344CB8AC3E}">
        <p14:creationId xmlns:p14="http://schemas.microsoft.com/office/powerpoint/2010/main" val="1928811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5: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CIERRE: EL CIERRE DEBERÁ SER DISEÑADO POR CADA INSTITUCIÓN DE ACUERDO AL MODELO</a:t>
            </a:r>
            <a:endParaRPr/>
          </a:p>
        </p:txBody>
      </p:sp>
      <p:sp>
        <p:nvSpPr>
          <p:cNvPr id="128" name="Google Shape;128;p5: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6928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5</a:t>
            </a:fld>
            <a:endParaRPr/>
          </a:p>
        </p:txBody>
      </p:sp>
    </p:spTree>
    <p:extLst>
      <p:ext uri="{BB962C8B-B14F-4D97-AF65-F5344CB8AC3E}">
        <p14:creationId xmlns:p14="http://schemas.microsoft.com/office/powerpoint/2010/main" val="227344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6</a:t>
            </a:fld>
            <a:endParaRPr/>
          </a:p>
        </p:txBody>
      </p:sp>
    </p:spTree>
    <p:extLst>
      <p:ext uri="{BB962C8B-B14F-4D97-AF65-F5344CB8AC3E}">
        <p14:creationId xmlns:p14="http://schemas.microsoft.com/office/powerpoint/2010/main" val="3170266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7</a:t>
            </a:fld>
            <a:endParaRPr/>
          </a:p>
        </p:txBody>
      </p:sp>
    </p:spTree>
    <p:extLst>
      <p:ext uri="{BB962C8B-B14F-4D97-AF65-F5344CB8AC3E}">
        <p14:creationId xmlns:p14="http://schemas.microsoft.com/office/powerpoint/2010/main" val="2394272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8: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21" name="Google Shape;121;p18: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8</a:t>
            </a:fld>
            <a:endParaRPr/>
          </a:p>
        </p:txBody>
      </p:sp>
    </p:spTree>
    <p:extLst>
      <p:ext uri="{BB962C8B-B14F-4D97-AF65-F5344CB8AC3E}">
        <p14:creationId xmlns:p14="http://schemas.microsoft.com/office/powerpoint/2010/main" val="975324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8817" y="4821506"/>
            <a:ext cx="5510530" cy="3944868"/>
          </a:xfrm>
          <a:prstGeom prst="rect">
            <a:avLst/>
          </a:prstGeom>
          <a:noFill/>
          <a:ln>
            <a:noFill/>
          </a:ln>
        </p:spPr>
        <p:txBody>
          <a:bodyPr spcFirstLastPara="1" wrap="square" lIns="96591" tIns="48282" rIns="96591" bIns="48282" anchor="t" anchorCtr="0">
            <a:noAutofit/>
          </a:bodyPr>
          <a:lstStyle/>
          <a:p>
            <a:pPr marL="0" indent="0"/>
            <a:r>
              <a:rPr lang="es-EC"/>
              <a:t>CONTENIDO: DIAGRAMACIÓN DE DIAPOSITIVA LIBRE. CAMBIAR EL NOMBRE DE LA INSTITUCIÓN</a:t>
            </a:r>
            <a:endParaRPr/>
          </a:p>
        </p:txBody>
      </p:sp>
      <p:sp>
        <p:nvSpPr>
          <p:cNvPr id="113" name="Google Shape;113;p4:notes"/>
          <p:cNvSpPr txBox="1">
            <a:spLocks noGrp="1"/>
          </p:cNvSpPr>
          <p:nvPr>
            <p:ph type="sldNum" idx="12"/>
          </p:nvPr>
        </p:nvSpPr>
        <p:spPr>
          <a:xfrm>
            <a:off x="3901698" y="9516039"/>
            <a:ext cx="2984871" cy="502674"/>
          </a:xfrm>
          <a:prstGeom prst="rect">
            <a:avLst/>
          </a:prstGeom>
          <a:noFill/>
          <a:ln>
            <a:noFill/>
          </a:ln>
        </p:spPr>
        <p:txBody>
          <a:bodyPr spcFirstLastPara="1" wrap="square" lIns="96591" tIns="48282" rIns="96591" bIns="48282" anchor="b" anchorCtr="0">
            <a:noAutofit/>
          </a:bodyPr>
          <a:lstStyle/>
          <a:p>
            <a:pPr algn="r">
              <a:buSzPts val="1400"/>
            </a:pPr>
            <a:fld id="{00000000-1234-1234-1234-123412341234}" type="slidenum">
              <a:rPr lang="es-EC"/>
              <a:pPr algn="r">
                <a:buSzPts val="1400"/>
              </a:pPr>
              <a:t>9</a:t>
            </a:fld>
            <a:endParaRPr/>
          </a:p>
        </p:txBody>
      </p:sp>
    </p:spTree>
    <p:extLst>
      <p:ext uri="{BB962C8B-B14F-4D97-AF65-F5344CB8AC3E}">
        <p14:creationId xmlns:p14="http://schemas.microsoft.com/office/powerpoint/2010/main" val="228047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1"/>
        <p:cNvGrpSpPr/>
        <p:nvPr/>
      </p:nvGrpSpPr>
      <p:grpSpPr>
        <a:xfrm>
          <a:off x="0" y="0"/>
          <a:ext cx="0" cy="0"/>
          <a:chOff x="0" y="0"/>
          <a:chExt cx="0" cy="0"/>
        </a:xfrm>
      </p:grpSpPr>
      <p:sp>
        <p:nvSpPr>
          <p:cNvPr id="22" name="Google Shape;22;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7"/>
        <p:cNvGrpSpPr/>
        <p:nvPr/>
      </p:nvGrpSpPr>
      <p:grpSpPr>
        <a:xfrm>
          <a:off x="0" y="0"/>
          <a:ext cx="0" cy="0"/>
          <a:chOff x="0" y="0"/>
          <a:chExt cx="0" cy="0"/>
        </a:xfrm>
      </p:grpSpPr>
      <p:sp>
        <p:nvSpPr>
          <p:cNvPr id="28" name="Google Shape;28;p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Google Shape;3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1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9"/>
        <p:cNvGrpSpPr/>
        <p:nvPr/>
      </p:nvGrpSpPr>
      <p:grpSpPr>
        <a:xfrm>
          <a:off x="0" y="0"/>
          <a:ext cx="0" cy="0"/>
          <a:chOff x="0" y="0"/>
          <a:chExt cx="0" cy="0"/>
        </a:xfrm>
      </p:grpSpPr>
      <p:sp>
        <p:nvSpPr>
          <p:cNvPr id="50" name="Google Shape;5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5"/>
          <p:cNvSpPr>
            <a:spLocks noGrp="1"/>
          </p:cNvSpPr>
          <p:nvPr>
            <p:ph type="pic" idx="2"/>
          </p:nvPr>
        </p:nvSpPr>
        <p:spPr>
          <a:xfrm>
            <a:off x="5183188" y="987425"/>
            <a:ext cx="6172200" cy="4873625"/>
          </a:xfrm>
          <a:prstGeom prst="rect">
            <a:avLst/>
          </a:prstGeom>
          <a:noFill/>
          <a:ln>
            <a:noFill/>
          </a:ln>
        </p:spPr>
      </p:sp>
      <p:sp>
        <p:nvSpPr>
          <p:cNvPr id="68" name="Google Shape;68;p1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C"/>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www.facebook.com/eerssaoficial" TargetMode="External"/><Relationship Id="rId5" Type="http://schemas.openxmlformats.org/officeDocument/2006/relationships/hyperlink" Target="http://www.eerssa.gob.ec/" TargetMode="External"/><Relationship Id="rId4" Type="http://schemas.openxmlformats.org/officeDocument/2006/relationships/hyperlink" Target="mailto:eerssa@eerssa.gob.ec"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6.emf"/></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7.emf"/></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18.emf"/></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9.emf"/></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90" name="Google Shape;90;p1"/>
          <p:cNvSpPr txBox="1"/>
          <p:nvPr/>
        </p:nvSpPr>
        <p:spPr>
          <a:xfrm>
            <a:off x="235925" y="6161643"/>
            <a:ext cx="5733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91" name="Google Shape;91;p1"/>
          <p:cNvSpPr txBox="1"/>
          <p:nvPr/>
        </p:nvSpPr>
        <p:spPr>
          <a:xfrm>
            <a:off x="0" y="1239372"/>
            <a:ext cx="11913326" cy="230828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8000"/>
              <a:buFont typeface="Arial"/>
              <a:buNone/>
            </a:pPr>
            <a:r>
              <a:rPr lang="es-EC" sz="7200" b="0" i="0" u="none" strike="noStrike" cap="none" dirty="0">
                <a:solidFill>
                  <a:schemeClr val="lt1"/>
                </a:solidFill>
                <a:latin typeface="Arial"/>
                <a:ea typeface="Arial"/>
                <a:cs typeface="Arial"/>
                <a:sym typeface="Arial"/>
              </a:rPr>
              <a:t>RENDICIÓN DE CUENTAS 2023 </a:t>
            </a:r>
            <a:endParaRPr sz="72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139337" y="0"/>
            <a:ext cx="12192000" cy="6858000"/>
          </a:xfrm>
          <a:prstGeom prst="rect">
            <a:avLst/>
          </a:prstGeom>
          <a:noFill/>
          <a:ln>
            <a:noFill/>
          </a:ln>
        </p:spPr>
      </p:pic>
      <p:sp>
        <p:nvSpPr>
          <p:cNvPr id="125" name="Google Shape;125;p18"/>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a:buSzPts val="1400"/>
            </a:pPr>
            <a:r>
              <a:rPr lang="es-EC" b="1">
                <a:solidFill>
                  <a:srgbClr val="FFFFFF"/>
                </a:solidFill>
              </a:rPr>
              <a:t>Empresa Eléctrica Regional del Sur S.A.</a:t>
            </a:r>
            <a:endParaRPr b="1">
              <a:solidFill>
                <a:srgbClr val="FFFFFF"/>
              </a:solidFill>
            </a:endParaRPr>
          </a:p>
        </p:txBody>
      </p:sp>
      <p:sp>
        <p:nvSpPr>
          <p:cNvPr id="5" name="3 CuadroTexto"/>
          <p:cNvSpPr txBox="1"/>
          <p:nvPr/>
        </p:nvSpPr>
        <p:spPr>
          <a:xfrm>
            <a:off x="121919" y="806758"/>
            <a:ext cx="11495314" cy="5632311"/>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7200" b="1" dirty="0">
                <a:solidFill>
                  <a:schemeClr val="bg1"/>
                </a:solidFill>
              </a:rPr>
              <a:t>Perspectiva Financiera</a:t>
            </a:r>
          </a:p>
          <a:p>
            <a:pPr algn="ctr"/>
            <a:r>
              <a:rPr lang="es-EC" sz="7200" b="1" dirty="0">
                <a:solidFill>
                  <a:schemeClr val="bg1"/>
                </a:solidFill>
              </a:rPr>
              <a:t>Asegurar el Equilibrio Financiero y Económico de la Institución</a:t>
            </a:r>
            <a:endParaRPr lang="es-EC" sz="7200" dirty="0">
              <a:solidFill>
                <a:schemeClr val="bg1"/>
              </a:solidFill>
            </a:endParaRPr>
          </a:p>
          <a:p>
            <a:pPr lvl="0" algn="ctr">
              <a:buSzPts val="5000"/>
            </a:pPr>
            <a:endParaRPr lang="es-ES" sz="7200" dirty="0">
              <a:solidFill>
                <a:schemeClr val="bg1"/>
              </a:solidFill>
            </a:endParaRPr>
          </a:p>
        </p:txBody>
      </p:sp>
    </p:spTree>
    <p:extLst>
      <p:ext uri="{BB962C8B-B14F-4D97-AF65-F5344CB8AC3E}">
        <p14:creationId xmlns:p14="http://schemas.microsoft.com/office/powerpoint/2010/main" val="431339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69668"/>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84978" y="100592"/>
            <a:ext cx="10361910" cy="477013"/>
          </a:xfrm>
          <a:prstGeom prst="rect">
            <a:avLst/>
          </a:prstGeom>
          <a:noFill/>
          <a:ln>
            <a:noFill/>
          </a:ln>
        </p:spPr>
        <p:txBody>
          <a:bodyPr spcFirstLastPara="1" wrap="square" lIns="91425" tIns="45700" rIns="91425" bIns="45700" anchor="t" anchorCtr="0">
            <a:spAutoFit/>
          </a:bodyPr>
          <a:lstStyle/>
          <a:p>
            <a:pPr algn="ctr"/>
            <a:r>
              <a:rPr lang="es-ES" sz="2500" b="1" dirty="0"/>
              <a:t>Perspectiva Financiera</a:t>
            </a:r>
          </a:p>
        </p:txBody>
      </p:sp>
      <p:graphicFrame>
        <p:nvGraphicFramePr>
          <p:cNvPr id="6" name="Tabla 5"/>
          <p:cNvGraphicFramePr>
            <a:graphicFrameLocks noGrp="1"/>
          </p:cNvGraphicFramePr>
          <p:nvPr>
            <p:extLst>
              <p:ext uri="{D42A27DB-BD31-4B8C-83A1-F6EECF244321}">
                <p14:modId xmlns:p14="http://schemas.microsoft.com/office/powerpoint/2010/main" val="1255711569"/>
              </p:ext>
            </p:extLst>
          </p:nvPr>
        </p:nvGraphicFramePr>
        <p:xfrm>
          <a:off x="2047549" y="935779"/>
          <a:ext cx="7782249" cy="861244"/>
        </p:xfrm>
        <a:graphic>
          <a:graphicData uri="http://schemas.openxmlformats.org/drawingml/2006/table">
            <a:tbl>
              <a:tblPr/>
              <a:tblGrid>
                <a:gridCol w="7782249">
                  <a:extLst>
                    <a:ext uri="{9D8B030D-6E8A-4147-A177-3AD203B41FA5}">
                      <a16:colId xmlns:a16="http://schemas.microsoft.com/office/drawing/2014/main" val="20000"/>
                    </a:ext>
                  </a:extLst>
                </a:gridCol>
              </a:tblGrid>
              <a:tr h="430622">
                <a:tc>
                  <a:txBody>
                    <a:bodyPr/>
                    <a:lstStyle/>
                    <a:p>
                      <a:pPr algn="ctr" fontAlgn="b"/>
                      <a:r>
                        <a:rPr lang="es-EC" sz="2400" b="1" i="0" u="none" strike="noStrike" dirty="0">
                          <a:solidFill>
                            <a:srgbClr val="000000"/>
                          </a:solidFill>
                          <a:effectLst/>
                          <a:latin typeface="+mj-lt"/>
                        </a:rPr>
                        <a:t>PRESUPUESTO GENERAL</a:t>
                      </a:r>
                    </a:p>
                  </a:txBody>
                  <a:tcPr marL="9525" marR="9525" marT="9525" marB="0" anchor="b">
                    <a:lnL>
                      <a:noFill/>
                    </a:lnL>
                    <a:lnR>
                      <a:noFill/>
                    </a:lnR>
                    <a:lnT>
                      <a:noFill/>
                    </a:lnT>
                    <a:lnB>
                      <a:noFill/>
                    </a:lnB>
                  </a:tcPr>
                </a:tc>
                <a:extLst>
                  <a:ext uri="{0D108BD9-81ED-4DB2-BD59-A6C34878D82A}">
                    <a16:rowId xmlns:a16="http://schemas.microsoft.com/office/drawing/2014/main" val="10000"/>
                  </a:ext>
                </a:extLst>
              </a:tr>
              <a:tr h="430622">
                <a:tc>
                  <a:txBody>
                    <a:bodyPr/>
                    <a:lstStyle/>
                    <a:p>
                      <a:pPr algn="ctr" fontAlgn="b"/>
                      <a:r>
                        <a:rPr lang="es-EC" sz="2400" b="1" i="0" u="none" strike="noStrike" dirty="0">
                          <a:solidFill>
                            <a:srgbClr val="000000"/>
                          </a:solidFill>
                          <a:effectLst/>
                          <a:latin typeface="+mj-lt"/>
                        </a:rPr>
                        <a:t>EJERCICIO ECONÓMICO 2023</a:t>
                      </a:r>
                    </a:p>
                  </a:txBody>
                  <a:tcPr marL="9525" marR="9525" marT="9525" marB="0" anchor="b">
                    <a:lnL>
                      <a:noFill/>
                    </a:lnL>
                    <a:lnR>
                      <a:noFill/>
                    </a:lnR>
                    <a:lnT>
                      <a:noFill/>
                    </a:lnT>
                    <a:lnB>
                      <a:noFill/>
                    </a:lnB>
                  </a:tcPr>
                </a:tc>
                <a:extLst>
                  <a:ext uri="{0D108BD9-81ED-4DB2-BD59-A6C34878D82A}">
                    <a16:rowId xmlns:a16="http://schemas.microsoft.com/office/drawing/2014/main" val="10001"/>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959308506"/>
              </p:ext>
            </p:extLst>
          </p:nvPr>
        </p:nvGraphicFramePr>
        <p:xfrm>
          <a:off x="1568221" y="2161305"/>
          <a:ext cx="8899481" cy="3238008"/>
        </p:xfrm>
        <a:graphic>
          <a:graphicData uri="http://schemas.openxmlformats.org/drawingml/2006/table">
            <a:tbl>
              <a:tblPr/>
              <a:tblGrid>
                <a:gridCol w="3309355">
                  <a:extLst>
                    <a:ext uri="{9D8B030D-6E8A-4147-A177-3AD203B41FA5}">
                      <a16:colId xmlns:a16="http://schemas.microsoft.com/office/drawing/2014/main" val="20000"/>
                    </a:ext>
                  </a:extLst>
                </a:gridCol>
                <a:gridCol w="2042260">
                  <a:extLst>
                    <a:ext uri="{9D8B030D-6E8A-4147-A177-3AD203B41FA5}">
                      <a16:colId xmlns:a16="http://schemas.microsoft.com/office/drawing/2014/main" val="20001"/>
                    </a:ext>
                  </a:extLst>
                </a:gridCol>
                <a:gridCol w="1967724">
                  <a:extLst>
                    <a:ext uri="{9D8B030D-6E8A-4147-A177-3AD203B41FA5}">
                      <a16:colId xmlns:a16="http://schemas.microsoft.com/office/drawing/2014/main" val="20002"/>
                    </a:ext>
                  </a:extLst>
                </a:gridCol>
                <a:gridCol w="1580142">
                  <a:extLst>
                    <a:ext uri="{9D8B030D-6E8A-4147-A177-3AD203B41FA5}">
                      <a16:colId xmlns:a16="http://schemas.microsoft.com/office/drawing/2014/main" val="20003"/>
                    </a:ext>
                  </a:extLst>
                </a:gridCol>
              </a:tblGrid>
              <a:tr h="677474">
                <a:tc>
                  <a:txBody>
                    <a:bodyPr/>
                    <a:lstStyle/>
                    <a:p>
                      <a:pPr algn="ctr" fontAlgn="ctr"/>
                      <a:r>
                        <a:rPr lang="es-EC" sz="1800" b="1" i="0" u="none" strike="noStrike" dirty="0">
                          <a:solidFill>
                            <a:srgbClr val="000000"/>
                          </a:solidFill>
                          <a:effectLst/>
                          <a:latin typeface="Calibri" panose="020F0502020204030204" pitchFamily="34" charset="0"/>
                        </a:rPr>
                        <a:t>CONSOLIDADO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1800" b="1" i="0" u="none" strike="noStrike" dirty="0">
                          <a:solidFill>
                            <a:srgbClr val="000000"/>
                          </a:solidFill>
                          <a:effectLst/>
                          <a:latin typeface="Calibri" panose="020F0502020204030204" pitchFamily="34" charset="0"/>
                        </a:rPr>
                        <a:t>CODIFICADO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1" i="0" u="none" strike="noStrike" dirty="0">
                          <a:solidFill>
                            <a:srgbClr val="000000"/>
                          </a:solidFill>
                          <a:effectLst/>
                          <a:latin typeface="Calibri" panose="020F0502020204030204" pitchFamily="34" charset="0"/>
                        </a:rPr>
                        <a:t>EJECUTADO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1"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000"/>
                  </a:ext>
                </a:extLst>
              </a:tr>
              <a:tr h="771565">
                <a:tc>
                  <a:txBody>
                    <a:bodyPr/>
                    <a:lstStyle/>
                    <a:p>
                      <a:pPr algn="ctr" fontAlgn="ctr"/>
                      <a:r>
                        <a:rPr lang="es-EC" sz="1800" b="0" i="0" u="none" strike="noStrike" dirty="0">
                          <a:solidFill>
                            <a:srgbClr val="000000"/>
                          </a:solidFill>
                          <a:effectLst/>
                          <a:latin typeface="Calibri" panose="020F0502020204030204" pitchFamily="34" charset="0"/>
                        </a:rPr>
                        <a:t>OPERACIÓN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1800" b="0" i="0" u="none" strike="noStrike" dirty="0">
                          <a:solidFill>
                            <a:srgbClr val="000000"/>
                          </a:solidFill>
                          <a:effectLst/>
                          <a:latin typeface="Calibri" panose="020F0502020204030204" pitchFamily="34" charset="0"/>
                        </a:rPr>
                        <a:t>95,681,274.84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0" i="0" u="none" strike="noStrike" dirty="0">
                          <a:solidFill>
                            <a:srgbClr val="000000"/>
                          </a:solidFill>
                          <a:effectLst/>
                          <a:latin typeface="Calibri" panose="020F0502020204030204" pitchFamily="34" charset="0"/>
                        </a:rPr>
                        <a:t>98,973,833.98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S" sz="1800" b="1" i="0" u="none" strike="noStrike" dirty="0">
                          <a:solidFill>
                            <a:srgbClr val="000000"/>
                          </a:solidFill>
                          <a:effectLst/>
                          <a:latin typeface="Calibri" panose="020F0502020204030204" pitchFamily="34" charset="0"/>
                        </a:rPr>
                        <a:t>103</a:t>
                      </a:r>
                      <a:endParaRPr lang="es-EC" sz="18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001"/>
                  </a:ext>
                </a:extLst>
              </a:tr>
              <a:tr h="755518">
                <a:tc>
                  <a:txBody>
                    <a:bodyPr/>
                    <a:lstStyle/>
                    <a:p>
                      <a:pPr algn="ctr" fontAlgn="ctr"/>
                      <a:r>
                        <a:rPr lang="es-EC" sz="1800" b="0" i="0" u="none" strike="noStrike" dirty="0">
                          <a:solidFill>
                            <a:srgbClr val="000000"/>
                          </a:solidFill>
                          <a:effectLst/>
                          <a:latin typeface="Calibri" panose="020F0502020204030204" pitchFamily="34" charset="0"/>
                        </a:rPr>
                        <a:t>INVERSIONES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1800" b="0" i="0" u="none" strike="noStrike" dirty="0">
                          <a:solidFill>
                            <a:srgbClr val="000000"/>
                          </a:solidFill>
                          <a:effectLst/>
                          <a:latin typeface="Calibri" panose="020F0502020204030204" pitchFamily="34" charset="0"/>
                        </a:rPr>
                        <a:t>32,087,352.73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0" i="0" u="none" strike="noStrike" dirty="0">
                          <a:solidFill>
                            <a:srgbClr val="000000"/>
                          </a:solidFill>
                          <a:effectLst/>
                          <a:latin typeface="Calibri" panose="020F0502020204030204" pitchFamily="34" charset="0"/>
                        </a:rPr>
                        <a:t>12,780,285.58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1" i="0" u="none" strike="noStrike" dirty="0">
                          <a:solidFill>
                            <a:srgbClr val="000000"/>
                          </a:solidFill>
                          <a:effectLst/>
                          <a:latin typeface="Calibri" panose="020F050202020403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002"/>
                  </a:ext>
                </a:extLst>
              </a:tr>
              <a:tr h="1033451">
                <a:tc>
                  <a:txBody>
                    <a:bodyPr/>
                    <a:lstStyle/>
                    <a:p>
                      <a:pPr algn="ctr" fontAlgn="ctr"/>
                      <a:r>
                        <a:rPr lang="es-EC" sz="1800" b="0" i="0" u="none" strike="noStrike" dirty="0">
                          <a:solidFill>
                            <a:srgbClr val="000000"/>
                          </a:solidFill>
                          <a:effectLst/>
                          <a:latin typeface="Calibri" panose="020F0502020204030204" pitchFamily="34" charset="0"/>
                        </a:rPr>
                        <a:t>TOTAL PRESUPUESTO 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1800" b="0" i="0" u="none" strike="noStrike" dirty="0">
                          <a:solidFill>
                            <a:srgbClr val="000000"/>
                          </a:solidFill>
                          <a:effectLst/>
                          <a:latin typeface="Calibri" panose="020F0502020204030204" pitchFamily="34" charset="0"/>
                        </a:rPr>
                        <a:t>127,768,627.57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0" i="0" u="none" strike="noStrike" dirty="0">
                          <a:solidFill>
                            <a:srgbClr val="000000"/>
                          </a:solidFill>
                          <a:effectLst/>
                          <a:latin typeface="Calibri" panose="020F0502020204030204" pitchFamily="34" charset="0"/>
                        </a:rPr>
                        <a:t>111,754,119.56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s-EC" sz="1800" b="1" i="0" u="none" strike="noStrike" dirty="0">
                          <a:solidFill>
                            <a:srgbClr val="000000"/>
                          </a:solidFill>
                          <a:effectLst/>
                          <a:latin typeface="Calibri" panose="020F0502020204030204" pitchFamily="34" charset="0"/>
                        </a:rPr>
                        <a:t>87.46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5412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84978" y="100592"/>
            <a:ext cx="10361910" cy="477013"/>
          </a:xfrm>
          <a:prstGeom prst="rect">
            <a:avLst/>
          </a:prstGeom>
          <a:noFill/>
          <a:ln>
            <a:noFill/>
          </a:ln>
        </p:spPr>
        <p:txBody>
          <a:bodyPr spcFirstLastPara="1" wrap="square" lIns="91425" tIns="45700" rIns="91425" bIns="45700" anchor="t" anchorCtr="0">
            <a:spAutoFit/>
          </a:bodyPr>
          <a:lstStyle/>
          <a:p>
            <a:pPr algn="ctr"/>
            <a:r>
              <a:rPr lang="es-ES" sz="2500" b="1" dirty="0"/>
              <a:t>Perspectiva Financiera</a:t>
            </a:r>
          </a:p>
        </p:txBody>
      </p:sp>
      <p:sp>
        <p:nvSpPr>
          <p:cNvPr id="9" name="Rectángulo 8"/>
          <p:cNvSpPr/>
          <p:nvPr/>
        </p:nvSpPr>
        <p:spPr>
          <a:xfrm>
            <a:off x="684978" y="961629"/>
            <a:ext cx="10907002" cy="1015663"/>
          </a:xfrm>
          <a:prstGeom prst="rect">
            <a:avLst/>
          </a:prstGeom>
        </p:spPr>
        <p:txBody>
          <a:bodyPr wrap="square">
            <a:spAutoFit/>
          </a:bodyPr>
          <a:lstStyle/>
          <a:p>
            <a:pPr marL="114300"/>
            <a:r>
              <a:rPr lang="es-MX" sz="2000" b="1" dirty="0"/>
              <a:t>Presupuesto de Inversiones:</a:t>
            </a:r>
          </a:p>
          <a:p>
            <a:pPr marL="114300"/>
            <a:endParaRPr lang="es-MX" sz="2000" b="1" dirty="0"/>
          </a:p>
          <a:p>
            <a:pPr marL="114300" algn="just"/>
            <a:r>
              <a:rPr lang="es-EC" sz="2000" dirty="0"/>
              <a:t>La ejecución del Presupuesto de Inversiones del año 2023, alcanzó el 40%</a:t>
            </a:r>
            <a:endParaRPr lang="es-MX" sz="2000" b="1" dirty="0"/>
          </a:p>
        </p:txBody>
      </p:sp>
      <p:graphicFrame>
        <p:nvGraphicFramePr>
          <p:cNvPr id="10" name="Tabla 9"/>
          <p:cNvGraphicFramePr>
            <a:graphicFrameLocks noGrp="1"/>
          </p:cNvGraphicFramePr>
          <p:nvPr>
            <p:extLst>
              <p:ext uri="{D42A27DB-BD31-4B8C-83A1-F6EECF244321}">
                <p14:modId xmlns:p14="http://schemas.microsoft.com/office/powerpoint/2010/main" val="1076285018"/>
              </p:ext>
            </p:extLst>
          </p:nvPr>
        </p:nvGraphicFramePr>
        <p:xfrm>
          <a:off x="3142919" y="2255953"/>
          <a:ext cx="5655734" cy="3526117"/>
        </p:xfrm>
        <a:graphic>
          <a:graphicData uri="http://schemas.openxmlformats.org/drawingml/2006/table">
            <a:tbl>
              <a:tblPr/>
              <a:tblGrid>
                <a:gridCol w="2687171">
                  <a:extLst>
                    <a:ext uri="{9D8B030D-6E8A-4147-A177-3AD203B41FA5}">
                      <a16:colId xmlns:a16="http://schemas.microsoft.com/office/drawing/2014/main" val="20000"/>
                    </a:ext>
                  </a:extLst>
                </a:gridCol>
                <a:gridCol w="1218949">
                  <a:extLst>
                    <a:ext uri="{9D8B030D-6E8A-4147-A177-3AD203B41FA5}">
                      <a16:colId xmlns:a16="http://schemas.microsoft.com/office/drawing/2014/main" val="20001"/>
                    </a:ext>
                  </a:extLst>
                </a:gridCol>
                <a:gridCol w="1260983">
                  <a:extLst>
                    <a:ext uri="{9D8B030D-6E8A-4147-A177-3AD203B41FA5}">
                      <a16:colId xmlns:a16="http://schemas.microsoft.com/office/drawing/2014/main" val="20002"/>
                    </a:ext>
                  </a:extLst>
                </a:gridCol>
                <a:gridCol w="488631">
                  <a:extLst>
                    <a:ext uri="{9D8B030D-6E8A-4147-A177-3AD203B41FA5}">
                      <a16:colId xmlns:a16="http://schemas.microsoft.com/office/drawing/2014/main" val="20003"/>
                    </a:ext>
                  </a:extLst>
                </a:gridCol>
              </a:tblGrid>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1" i="0" u="none" strike="noStrike" dirty="0">
                          <a:solidFill>
                            <a:srgbClr val="000000"/>
                          </a:solidFill>
                          <a:effectLst/>
                          <a:latin typeface="+mn-lt"/>
                        </a:rPr>
                        <a:t>DESCRIPCIÓN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1" i="0" u="none" strike="noStrike" dirty="0">
                          <a:solidFill>
                            <a:srgbClr val="000000"/>
                          </a:solidFill>
                          <a:effectLst/>
                          <a:latin typeface="+mn-lt"/>
                        </a:rPr>
                        <a:t>REFORMADO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1" i="0" u="none" strike="noStrike" dirty="0">
                          <a:solidFill>
                            <a:srgbClr val="000000"/>
                          </a:solidFill>
                          <a:effectLst/>
                          <a:latin typeface="+mn-lt"/>
                        </a:rPr>
                        <a:t>EJECUTADO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1" i="0" u="none" strike="noStrike" dirty="0">
                          <a:solidFill>
                            <a:srgbClr val="000000"/>
                          </a:solidFill>
                          <a:effectLst/>
                          <a:latin typeface="+mn-lt"/>
                        </a:rPr>
                        <a:t>%</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extLst>
                  <a:ext uri="{0D108BD9-81ED-4DB2-BD59-A6C34878D82A}">
                    <a16:rowId xmlns:a16="http://schemas.microsoft.com/office/drawing/2014/main" val="10000"/>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GENERACIÓN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S" sz="1400" b="0" i="0" u="none" strike="noStrike" dirty="0">
                          <a:solidFill>
                            <a:srgbClr val="000000"/>
                          </a:solidFill>
                          <a:effectLst/>
                          <a:latin typeface="+mn-lt"/>
                        </a:rPr>
                        <a:t>2,790,100.73</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361,014.70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0" i="0" u="none" strike="noStrike" dirty="0">
                          <a:solidFill>
                            <a:srgbClr val="000000"/>
                          </a:solidFill>
                          <a:effectLst/>
                          <a:latin typeface="+mn-lt"/>
                        </a:rPr>
                        <a:t>13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SUBTRANSMISIÓN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6,676,288.73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S" sz="1400" b="0" i="0" u="none" strike="noStrike" dirty="0">
                          <a:solidFill>
                            <a:srgbClr val="000000"/>
                          </a:solidFill>
                          <a:effectLst/>
                          <a:latin typeface="+mn-lt"/>
                        </a:rPr>
                        <a:t>977,846.18</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S" sz="1400" b="0" i="0" u="none" strike="noStrike" dirty="0">
                          <a:solidFill>
                            <a:srgbClr val="000000"/>
                          </a:solidFill>
                          <a:effectLst/>
                          <a:latin typeface="+mn-lt"/>
                        </a:rPr>
                        <a:t>15</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DISTRIBUCIÓN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14,399,081.54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7,320,045.57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0" i="0" u="none" strike="noStrike" dirty="0">
                          <a:solidFill>
                            <a:srgbClr val="000000"/>
                          </a:solidFill>
                          <a:effectLst/>
                          <a:latin typeface="+mn-lt"/>
                        </a:rPr>
                        <a:t>51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ALUMBRADO PÚBLICO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1,908,723.50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S" sz="1400" b="0" i="0" u="none" strike="noStrike" dirty="0">
                          <a:solidFill>
                            <a:srgbClr val="000000"/>
                          </a:solidFill>
                          <a:effectLst/>
                          <a:latin typeface="+mn-lt"/>
                        </a:rPr>
                        <a:t>643,343.78</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S" sz="1400" b="0" i="0" u="none" strike="noStrike" dirty="0">
                          <a:solidFill>
                            <a:srgbClr val="000000"/>
                          </a:solidFill>
                          <a:effectLst/>
                          <a:latin typeface="+mn-lt"/>
                        </a:rPr>
                        <a:t>34</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COMERCIALIZACIÓN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2,936,417.11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0" i="0" u="none" strike="noStrike" dirty="0">
                          <a:solidFill>
                            <a:srgbClr val="000000"/>
                          </a:solidFill>
                          <a:effectLst/>
                          <a:latin typeface="+mn-lt"/>
                        </a:rPr>
                        <a:t>2,240,829.25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S" sz="1400" b="0" i="0" u="none" strike="noStrike" dirty="0">
                          <a:solidFill>
                            <a:srgbClr val="000000"/>
                          </a:solidFill>
                          <a:effectLst/>
                          <a:latin typeface="+mn-lt"/>
                        </a:rPr>
                        <a:t>76</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38027">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0" i="0" u="none" strike="noStrike" dirty="0">
                          <a:solidFill>
                            <a:srgbClr val="000000"/>
                          </a:solidFill>
                          <a:effectLst/>
                          <a:latin typeface="+mn-lt"/>
                        </a:rPr>
                        <a:t>INVERSIONES GENERALES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S" sz="1400" b="0" i="0" u="none" strike="noStrike" dirty="0">
                          <a:solidFill>
                            <a:srgbClr val="000000"/>
                          </a:solidFill>
                          <a:effectLst/>
                          <a:latin typeface="+mn-lt"/>
                        </a:rPr>
                        <a:t>3,436,741.12</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S" sz="1400" b="0" i="0" u="none" strike="noStrike" dirty="0">
                          <a:solidFill>
                            <a:srgbClr val="000000"/>
                          </a:solidFill>
                          <a:effectLst/>
                          <a:latin typeface="+mn-lt"/>
                        </a:rPr>
                        <a:t>1,237,206.10</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S" sz="1400" b="0" i="0" u="none" strike="noStrike" dirty="0">
                          <a:solidFill>
                            <a:srgbClr val="000000"/>
                          </a:solidFill>
                          <a:effectLst/>
                          <a:latin typeface="+mn-lt"/>
                        </a:rPr>
                        <a:t>36</a:t>
                      </a:r>
                      <a:endParaRPr lang="es-EC" sz="1400" b="0"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59928">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l" fontAlgn="ctr"/>
                      <a:r>
                        <a:rPr lang="es-EC" sz="1400" b="1" i="0" u="none" strike="noStrike" dirty="0">
                          <a:solidFill>
                            <a:srgbClr val="000000"/>
                          </a:solidFill>
                          <a:effectLst/>
                          <a:latin typeface="+mn-lt"/>
                        </a:rPr>
                        <a:t>TOTAL:</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1" i="0" u="none" strike="noStrike" dirty="0">
                          <a:solidFill>
                            <a:srgbClr val="000000"/>
                          </a:solidFill>
                          <a:effectLst/>
                          <a:latin typeface="+mn-lt"/>
                        </a:rPr>
                        <a:t>32,087,352.73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r" fontAlgn="ctr"/>
                      <a:r>
                        <a:rPr lang="es-EC" sz="1400" b="1" i="0" u="none" strike="noStrike" dirty="0">
                          <a:solidFill>
                            <a:srgbClr val="000000"/>
                          </a:solidFill>
                          <a:effectLst/>
                          <a:latin typeface="+mn-lt"/>
                        </a:rPr>
                        <a:t>12,780,285.58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fontAlgn="ctr"/>
                      <a:r>
                        <a:rPr lang="es-EC" sz="1400" b="1" i="0" u="none" strike="noStrike" dirty="0">
                          <a:solidFill>
                            <a:srgbClr val="000000"/>
                          </a:solidFill>
                          <a:effectLst/>
                          <a:latin typeface="+mn-lt"/>
                        </a:rPr>
                        <a:t>40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17353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11321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84978" y="100592"/>
            <a:ext cx="10361910" cy="477013"/>
          </a:xfrm>
          <a:prstGeom prst="rect">
            <a:avLst/>
          </a:prstGeom>
          <a:noFill/>
          <a:ln>
            <a:noFill/>
          </a:ln>
        </p:spPr>
        <p:txBody>
          <a:bodyPr spcFirstLastPara="1" wrap="square" lIns="91425" tIns="45700" rIns="91425" bIns="45700" anchor="t" anchorCtr="0">
            <a:spAutoFit/>
          </a:bodyPr>
          <a:lstStyle/>
          <a:p>
            <a:pPr algn="ctr"/>
            <a:r>
              <a:rPr lang="es-ES" sz="2500" b="1" dirty="0"/>
              <a:t>Perspectiva Financiera</a:t>
            </a:r>
          </a:p>
        </p:txBody>
      </p:sp>
      <p:sp>
        <p:nvSpPr>
          <p:cNvPr id="6" name="Rectángulo 5"/>
          <p:cNvSpPr/>
          <p:nvPr/>
        </p:nvSpPr>
        <p:spPr>
          <a:xfrm>
            <a:off x="429688" y="791407"/>
            <a:ext cx="10617200" cy="1877437"/>
          </a:xfrm>
          <a:prstGeom prst="rect">
            <a:avLst/>
          </a:prstGeom>
        </p:spPr>
        <p:txBody>
          <a:bodyPr wrap="square">
            <a:spAutoFit/>
          </a:bodyPr>
          <a:lstStyle/>
          <a:p>
            <a:pPr marL="114300" indent="0">
              <a:buNone/>
            </a:pPr>
            <a:r>
              <a:rPr lang="es-MX" sz="2000" b="1" dirty="0"/>
              <a:t>Presupuesto de Operación:</a:t>
            </a:r>
          </a:p>
          <a:p>
            <a:pPr marL="114300" indent="0">
              <a:buNone/>
            </a:pPr>
            <a:endParaRPr lang="es-MX" sz="1600" b="1" dirty="0"/>
          </a:p>
          <a:p>
            <a:pPr marL="114300" indent="0">
              <a:buNone/>
            </a:pPr>
            <a:r>
              <a:rPr lang="es-EC" sz="2000" b="1" dirty="0"/>
              <a:t>Ingresos:</a:t>
            </a:r>
          </a:p>
          <a:p>
            <a:pPr marL="114300" indent="0" algn="just">
              <a:buNone/>
            </a:pPr>
            <a:r>
              <a:rPr lang="es-EC" sz="2000" dirty="0"/>
              <a:t>Los ingresos provenientes de la Venta de Energía constituyen la principal fuente de recursos con que cuenta la empresa, durante el año 2023 se ha facturado el 102% de las estimaciones presupuestarias.</a:t>
            </a:r>
            <a:endParaRPr lang="es-MX" sz="2000" b="1" dirty="0"/>
          </a:p>
        </p:txBody>
      </p:sp>
      <p:graphicFrame>
        <p:nvGraphicFramePr>
          <p:cNvPr id="7" name="Tabla 6"/>
          <p:cNvGraphicFramePr>
            <a:graphicFrameLocks noGrp="1"/>
          </p:cNvGraphicFramePr>
          <p:nvPr>
            <p:extLst>
              <p:ext uri="{D42A27DB-BD31-4B8C-83A1-F6EECF244321}">
                <p14:modId xmlns:p14="http://schemas.microsoft.com/office/powerpoint/2010/main" val="293511439"/>
              </p:ext>
            </p:extLst>
          </p:nvPr>
        </p:nvGraphicFramePr>
        <p:xfrm>
          <a:off x="2469026" y="2882646"/>
          <a:ext cx="7380366" cy="2786107"/>
        </p:xfrm>
        <a:graphic>
          <a:graphicData uri="http://schemas.openxmlformats.org/drawingml/2006/table">
            <a:tbl>
              <a:tblPr firstRow="1" firstCol="1" bandRow="1"/>
              <a:tblGrid>
                <a:gridCol w="3244551">
                  <a:extLst>
                    <a:ext uri="{9D8B030D-6E8A-4147-A177-3AD203B41FA5}">
                      <a16:colId xmlns:a16="http://schemas.microsoft.com/office/drawing/2014/main" val="20000"/>
                    </a:ext>
                  </a:extLst>
                </a:gridCol>
                <a:gridCol w="1746377">
                  <a:extLst>
                    <a:ext uri="{9D8B030D-6E8A-4147-A177-3AD203B41FA5}">
                      <a16:colId xmlns:a16="http://schemas.microsoft.com/office/drawing/2014/main" val="20001"/>
                    </a:ext>
                  </a:extLst>
                </a:gridCol>
                <a:gridCol w="1558547">
                  <a:extLst>
                    <a:ext uri="{9D8B030D-6E8A-4147-A177-3AD203B41FA5}">
                      <a16:colId xmlns:a16="http://schemas.microsoft.com/office/drawing/2014/main" val="20002"/>
                    </a:ext>
                  </a:extLst>
                </a:gridCol>
                <a:gridCol w="830891">
                  <a:extLst>
                    <a:ext uri="{9D8B030D-6E8A-4147-A177-3AD203B41FA5}">
                      <a16:colId xmlns:a16="http://schemas.microsoft.com/office/drawing/2014/main" val="20003"/>
                    </a:ext>
                  </a:extLst>
                </a:gridCol>
              </a:tblGrid>
              <a:tr h="722268">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DESCRIPCIÓN</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REFORMADO</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EJECUTADO</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extLst>
                  <a:ext uri="{0D108BD9-81ED-4DB2-BD59-A6C34878D82A}">
                    <a16:rowId xmlns:a16="http://schemas.microsoft.com/office/drawing/2014/main" val="10000"/>
                  </a:ext>
                </a:extLst>
              </a:tr>
              <a:tr h="487333">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nSpc>
                          <a:spcPct val="115000"/>
                        </a:lnSpc>
                        <a:spcAft>
                          <a:spcPts val="0"/>
                        </a:spcAft>
                      </a:pPr>
                      <a:r>
                        <a:rPr lang="es-ES" sz="1400" dirty="0">
                          <a:solidFill>
                            <a:srgbClr val="000000"/>
                          </a:solidFill>
                          <a:effectLst/>
                          <a:latin typeface="+mn-lt"/>
                          <a:ea typeface="Times New Roman" panose="02020603050405020304" pitchFamily="18" charset="0"/>
                          <a:cs typeface="Calibri" panose="020F0502020204030204" pitchFamily="34" charset="0"/>
                        </a:rPr>
                        <a:t>INGRESOS POR VENTA ENERGÍA</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93,881,958.48</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95,721,389.35</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dirty="0">
                          <a:solidFill>
                            <a:srgbClr val="000000"/>
                          </a:solidFill>
                          <a:effectLst/>
                          <a:latin typeface="+mn-lt"/>
                          <a:ea typeface="Times New Roman" panose="02020603050405020304" pitchFamily="18" charset="0"/>
                          <a:cs typeface="Calibri" panose="020F0502020204030204" pitchFamily="34" charset="0"/>
                        </a:rPr>
                        <a:t>102</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63055">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nSpc>
                          <a:spcPct val="115000"/>
                        </a:lnSpc>
                        <a:spcAft>
                          <a:spcPts val="0"/>
                        </a:spcAft>
                      </a:pPr>
                      <a:r>
                        <a:rPr lang="es-ES" sz="1400" dirty="0">
                          <a:solidFill>
                            <a:srgbClr val="000000"/>
                          </a:solidFill>
                          <a:effectLst/>
                          <a:latin typeface="+mn-lt"/>
                          <a:ea typeface="Times New Roman" panose="02020603050405020304" pitchFamily="18" charset="0"/>
                          <a:cs typeface="Calibri" panose="020F0502020204030204" pitchFamily="34" charset="0"/>
                        </a:rPr>
                        <a:t>INGRESOS OPERACIÓN RELACIONADOS</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899,316.36</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2,143,284.11</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dirty="0">
                          <a:solidFill>
                            <a:srgbClr val="000000"/>
                          </a:solidFill>
                          <a:effectLst/>
                          <a:latin typeface="+mn-lt"/>
                          <a:ea typeface="Calibri" panose="020F0502020204030204" pitchFamily="34" charset="0"/>
                          <a:cs typeface="Calibri" panose="020F0502020204030204" pitchFamily="34" charset="0"/>
                        </a:rPr>
                        <a:t>238</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5680">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nSpc>
                          <a:spcPct val="115000"/>
                        </a:lnSpc>
                        <a:spcAft>
                          <a:spcPts val="0"/>
                        </a:spcAft>
                      </a:pPr>
                      <a:r>
                        <a:rPr lang="es-ES" sz="1400" dirty="0">
                          <a:solidFill>
                            <a:srgbClr val="000000"/>
                          </a:solidFill>
                          <a:effectLst/>
                          <a:latin typeface="+mn-lt"/>
                          <a:ea typeface="Times New Roman" panose="02020603050405020304" pitchFamily="18" charset="0"/>
                          <a:cs typeface="Calibri" panose="020F0502020204030204" pitchFamily="34" charset="0"/>
                        </a:rPr>
                        <a:t>OTROS INGRESOS</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900,000.00</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0" i="0" u="none" strike="noStrike" cap="none" dirty="0">
                          <a:solidFill>
                            <a:schemeClr val="tx1"/>
                          </a:solidFill>
                          <a:effectLst/>
                          <a:latin typeface="+mj-lt"/>
                          <a:ea typeface="+mn-ea"/>
                          <a:cs typeface="+mn-cs"/>
                          <a:sym typeface="Arial"/>
                        </a:rPr>
                        <a:t>1,109,160.52</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dirty="0">
                          <a:solidFill>
                            <a:srgbClr val="000000"/>
                          </a:solidFill>
                          <a:effectLst/>
                          <a:latin typeface="+mn-lt"/>
                          <a:ea typeface="Calibri" panose="020F0502020204030204" pitchFamily="34" charset="0"/>
                          <a:cs typeface="Calibri" panose="020F0502020204030204" pitchFamily="34" charset="0"/>
                        </a:rPr>
                        <a:t>123</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07771">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TOTAL INGRESOS</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1" i="0" u="none" strike="noStrike" cap="none" dirty="0">
                          <a:solidFill>
                            <a:schemeClr val="tx1"/>
                          </a:solidFill>
                          <a:effectLst/>
                          <a:latin typeface="+mj-lt"/>
                          <a:ea typeface="+mn-ea"/>
                          <a:cs typeface="+mn-cs"/>
                          <a:sym typeface="Arial"/>
                        </a:rPr>
                        <a:t>95,681,274.84</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C" sz="1400" b="1" i="0" u="none" strike="noStrike" cap="none" dirty="0">
                          <a:solidFill>
                            <a:schemeClr val="tx1"/>
                          </a:solidFill>
                          <a:effectLst/>
                          <a:latin typeface="+mj-lt"/>
                          <a:ea typeface="+mn-ea"/>
                          <a:cs typeface="+mn-cs"/>
                          <a:sym typeface="Arial"/>
                        </a:rPr>
                        <a:t>98,973,833.98</a:t>
                      </a:r>
                      <a:endParaRPr lang="es-EC" sz="1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tx1"/>
                          </a:solidFill>
                          <a:latin typeface="Trebuchet MS" panose="020B0603020202020204"/>
                          <a:sym typeface="Arial"/>
                        </a:defRPr>
                      </a:lvl9pPr>
                    </a:lstStyle>
                    <a:p>
                      <a:pPr algn="ctr">
                        <a:lnSpc>
                          <a:spcPct val="115000"/>
                        </a:lnSpc>
                        <a:spcAft>
                          <a:spcPts val="0"/>
                        </a:spcAft>
                      </a:pPr>
                      <a:r>
                        <a:rPr lang="es-ES" sz="1400" b="1" dirty="0">
                          <a:solidFill>
                            <a:srgbClr val="000000"/>
                          </a:solidFill>
                          <a:effectLst/>
                          <a:latin typeface="+mn-lt"/>
                          <a:ea typeface="Times New Roman" panose="02020603050405020304" pitchFamily="18" charset="0"/>
                          <a:cs typeface="Calibri" panose="020F0502020204030204" pitchFamily="34" charset="0"/>
                        </a:rPr>
                        <a:t>103</a:t>
                      </a:r>
                      <a:endParaRPr lang="es-EC" sz="1400" dirty="0">
                        <a:effectLst/>
                        <a:latin typeface="+mn-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4C6E7"/>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85623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69668"/>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84978" y="100592"/>
            <a:ext cx="10361910" cy="477013"/>
          </a:xfrm>
          <a:prstGeom prst="rect">
            <a:avLst/>
          </a:prstGeom>
          <a:noFill/>
          <a:ln>
            <a:noFill/>
          </a:ln>
        </p:spPr>
        <p:txBody>
          <a:bodyPr spcFirstLastPara="1" wrap="square" lIns="91425" tIns="45700" rIns="91425" bIns="45700" anchor="t" anchorCtr="0">
            <a:spAutoFit/>
          </a:bodyPr>
          <a:lstStyle/>
          <a:p>
            <a:pPr algn="ctr"/>
            <a:r>
              <a:rPr lang="es-ES" sz="2500" b="1" dirty="0"/>
              <a:t>Perspectiva Financiera</a:t>
            </a:r>
          </a:p>
        </p:txBody>
      </p:sp>
      <p:sp>
        <p:nvSpPr>
          <p:cNvPr id="8" name="Rectángulo 7"/>
          <p:cNvSpPr/>
          <p:nvPr/>
        </p:nvSpPr>
        <p:spPr>
          <a:xfrm>
            <a:off x="684978" y="815312"/>
            <a:ext cx="10967962" cy="5078313"/>
          </a:xfrm>
          <a:prstGeom prst="rect">
            <a:avLst/>
          </a:prstGeom>
        </p:spPr>
        <p:txBody>
          <a:bodyPr wrap="square">
            <a:spAutoFit/>
          </a:bodyPr>
          <a:lstStyle/>
          <a:p>
            <a:pPr marL="114300"/>
            <a:r>
              <a:rPr lang="es-ES" sz="1800" b="1" dirty="0"/>
              <a:t>Compra de energía</a:t>
            </a:r>
            <a:r>
              <a:rPr lang="es-ES" sz="1800" dirty="0"/>
              <a:t>:</a:t>
            </a:r>
          </a:p>
          <a:p>
            <a:pPr marL="114300"/>
            <a:endParaRPr lang="es-MX" sz="1800" dirty="0"/>
          </a:p>
          <a:p>
            <a:pPr marL="114300"/>
            <a:r>
              <a:rPr lang="es-MX" sz="1800" dirty="0"/>
              <a:t>El resumen de los valores de las transacciones en el MEM, se detalla en el siguiente cuadro, período enero – diciembre 2023</a:t>
            </a:r>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a:p>
            <a:pPr marL="114300"/>
            <a:endParaRPr lang="es-MX" sz="1800" dirty="0"/>
          </a:p>
        </p:txBody>
      </p:sp>
      <p:graphicFrame>
        <p:nvGraphicFramePr>
          <p:cNvPr id="9" name="Tabla 8"/>
          <p:cNvGraphicFramePr>
            <a:graphicFrameLocks noGrp="1"/>
          </p:cNvGraphicFramePr>
          <p:nvPr>
            <p:extLst>
              <p:ext uri="{D42A27DB-BD31-4B8C-83A1-F6EECF244321}">
                <p14:modId xmlns:p14="http://schemas.microsoft.com/office/powerpoint/2010/main" val="2624523646"/>
              </p:ext>
            </p:extLst>
          </p:nvPr>
        </p:nvGraphicFramePr>
        <p:xfrm>
          <a:off x="2995647" y="2399159"/>
          <a:ext cx="6366068" cy="2982739"/>
        </p:xfrm>
        <a:graphic>
          <a:graphicData uri="http://schemas.openxmlformats.org/drawingml/2006/table">
            <a:tbl>
              <a:tblPr/>
              <a:tblGrid>
                <a:gridCol w="2288159">
                  <a:extLst>
                    <a:ext uri="{9D8B030D-6E8A-4147-A177-3AD203B41FA5}">
                      <a16:colId xmlns:a16="http://schemas.microsoft.com/office/drawing/2014/main" val="20000"/>
                    </a:ext>
                  </a:extLst>
                </a:gridCol>
                <a:gridCol w="1359303">
                  <a:extLst>
                    <a:ext uri="{9D8B030D-6E8A-4147-A177-3AD203B41FA5}">
                      <a16:colId xmlns:a16="http://schemas.microsoft.com/office/drawing/2014/main" val="20001"/>
                    </a:ext>
                  </a:extLst>
                </a:gridCol>
                <a:gridCol w="1359303">
                  <a:extLst>
                    <a:ext uri="{9D8B030D-6E8A-4147-A177-3AD203B41FA5}">
                      <a16:colId xmlns:a16="http://schemas.microsoft.com/office/drawing/2014/main" val="20002"/>
                    </a:ext>
                  </a:extLst>
                </a:gridCol>
                <a:gridCol w="1359303">
                  <a:extLst>
                    <a:ext uri="{9D8B030D-6E8A-4147-A177-3AD203B41FA5}">
                      <a16:colId xmlns:a16="http://schemas.microsoft.com/office/drawing/2014/main" val="20003"/>
                    </a:ext>
                  </a:extLst>
                </a:gridCol>
              </a:tblGrid>
              <a:tr h="1334383">
                <a:tc>
                  <a:txBody>
                    <a:bodyPr/>
                    <a:lstStyle/>
                    <a:p>
                      <a:pPr algn="ctr" fontAlgn="ctr"/>
                      <a:r>
                        <a:rPr lang="es-ES" sz="1600" b="1" i="0" u="none" strike="noStrike" dirty="0">
                          <a:solidFill>
                            <a:srgbClr val="000000"/>
                          </a:solidFill>
                          <a:effectLst/>
                          <a:latin typeface="Arial Narrow" panose="020B0606020202030204" pitchFamily="34" charset="0"/>
                        </a:rPr>
                        <a:t>DESCRIPCIÓN</a:t>
                      </a:r>
                      <a:endParaRPr lang="es-EC" sz="16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ENERGÍA </a:t>
                      </a:r>
                      <a:br>
                        <a:rPr lang="es-ES" sz="1600" b="1" i="0" u="none" strike="noStrike" dirty="0">
                          <a:solidFill>
                            <a:srgbClr val="000000"/>
                          </a:solidFill>
                          <a:effectLst/>
                          <a:latin typeface="Arial Narrow" panose="020B0606020202030204" pitchFamily="34" charset="0"/>
                        </a:rPr>
                      </a:br>
                      <a:r>
                        <a:rPr lang="es-ES" sz="1600" b="1" i="0" u="none" strike="noStrike" dirty="0">
                          <a:solidFill>
                            <a:srgbClr val="000000"/>
                          </a:solidFill>
                          <a:effectLst/>
                          <a:latin typeface="Arial Narrow" panose="020B0606020202030204" pitchFamily="34" charset="0"/>
                        </a:rPr>
                        <a:t>kWh</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PAGO</a:t>
                      </a:r>
                      <a:br>
                        <a:rPr lang="es-ES" sz="1600" b="1" i="0" u="none" strike="noStrike" dirty="0">
                          <a:solidFill>
                            <a:srgbClr val="000000"/>
                          </a:solidFill>
                          <a:effectLst/>
                          <a:latin typeface="Arial Narrow" panose="020B0606020202030204" pitchFamily="34" charset="0"/>
                        </a:rPr>
                      </a:br>
                      <a:r>
                        <a:rPr lang="es-ES" sz="1600" b="1" i="0" u="none" strike="noStrike" dirty="0">
                          <a:solidFill>
                            <a:srgbClr val="000000"/>
                          </a:solidFill>
                          <a:effectLst/>
                          <a:latin typeface="Arial Narrow" panose="020B0606020202030204" pitchFamily="34" charset="0"/>
                        </a:rPr>
                        <a:t>miles USD</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PRECIO MEDIO cUSD/kWh</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0000"/>
                  </a:ext>
                </a:extLst>
              </a:tr>
              <a:tr h="549452">
                <a:tc>
                  <a:txBody>
                    <a:bodyPr/>
                    <a:lstStyle/>
                    <a:p>
                      <a:pPr algn="l" fontAlgn="ctr"/>
                      <a:r>
                        <a:rPr lang="es-ES" sz="1600" b="0" i="0" u="none" strike="noStrike" dirty="0">
                          <a:solidFill>
                            <a:srgbClr val="000000"/>
                          </a:solidFill>
                          <a:effectLst/>
                          <a:latin typeface="Arial Narrow" panose="020B0606020202030204" pitchFamily="34" charset="0"/>
                        </a:rPr>
                        <a:t>MERCADO CONTRATOS</a:t>
                      </a:r>
                      <a:endParaRPr lang="es-EC" sz="1600" b="0"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effectLst/>
                          <a:latin typeface="Arial Narrow" panose="020B0606020202030204" pitchFamily="34" charset="0"/>
                        </a:rPr>
                        <a:t>1,158,134,265</a:t>
                      </a:r>
                      <a:endParaRPr lang="es-EC" sz="1600" b="0"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effectLst/>
                          <a:latin typeface="Arial Narrow" panose="020B0606020202030204" pitchFamily="34" charset="0"/>
                        </a:rPr>
                        <a:t>50,058,746</a:t>
                      </a:r>
                      <a:endParaRPr lang="es-EC" sz="1600" b="0"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effectLst/>
                          <a:latin typeface="Arial Narrow" panose="020B0606020202030204" pitchFamily="34" charset="0"/>
                        </a:rPr>
                        <a:t>4.32</a:t>
                      </a:r>
                      <a:endParaRPr lang="es-EC" sz="1600" b="0"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49452">
                <a:tc>
                  <a:txBody>
                    <a:bodyPr/>
                    <a:lstStyle/>
                    <a:p>
                      <a:pPr algn="l" fontAlgn="ctr"/>
                      <a:r>
                        <a:rPr lang="es-ES" sz="1600" b="0" i="0" u="none" strike="noStrike" dirty="0">
                          <a:solidFill>
                            <a:srgbClr val="000000"/>
                          </a:solidFill>
                          <a:effectLst/>
                          <a:latin typeface="Arial Narrow" panose="020B0606020202030204" pitchFamily="34" charset="0"/>
                        </a:rPr>
                        <a:t>TRANSPORTE</a:t>
                      </a:r>
                      <a:endParaRPr lang="es-EC" sz="1600" b="0"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1600" b="0" i="0" u="none" strike="noStrike" dirty="0">
                          <a:solidFill>
                            <a:srgbClr val="000000"/>
                          </a:solidFill>
                          <a:effectLst/>
                          <a:latin typeface="Arial Narrow" panose="020B0606020202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effectLst/>
                          <a:latin typeface="Arial Narrow" panose="020B0606020202030204" pitchFamily="34" charset="0"/>
                        </a:rPr>
                        <a:t>6,949,677</a:t>
                      </a:r>
                      <a:endParaRPr lang="es-EC" sz="1600" b="0"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effectLst/>
                          <a:latin typeface="Arial Narrow" panose="020B0606020202030204" pitchFamily="34" charset="0"/>
                        </a:rPr>
                        <a:t>0.60</a:t>
                      </a:r>
                      <a:endParaRPr lang="es-EC" sz="1600" b="0"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49452">
                <a:tc>
                  <a:txBody>
                    <a:bodyPr/>
                    <a:lstStyle/>
                    <a:p>
                      <a:pPr algn="l" fontAlgn="ctr"/>
                      <a:r>
                        <a:rPr lang="es-ES" sz="1600" b="1" i="0" u="none" strike="noStrike" dirty="0">
                          <a:solidFill>
                            <a:srgbClr val="000000"/>
                          </a:solidFill>
                          <a:effectLst/>
                          <a:latin typeface="Arial Narrow" panose="020B0606020202030204" pitchFamily="34" charset="0"/>
                        </a:rPr>
                        <a:t>TOTAL</a:t>
                      </a:r>
                      <a:endParaRPr lang="es-EC" sz="16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1,158,134,265</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57,008,423</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s-ES" sz="1600" b="1" i="0" u="none" strike="noStrike" dirty="0">
                          <a:solidFill>
                            <a:srgbClr val="000000"/>
                          </a:solidFill>
                          <a:effectLst/>
                          <a:latin typeface="Arial Narrow" panose="020B0606020202030204" pitchFamily="34" charset="0"/>
                        </a:rPr>
                        <a:t>4.92</a:t>
                      </a:r>
                      <a:endParaRPr lang="es-EC" sz="1600" b="1" i="0" u="none" strike="noStrike" dirty="0">
                        <a:solidFill>
                          <a:srgbClr val="000000"/>
                        </a:solidFill>
                        <a:effectLst/>
                        <a:latin typeface="Arial Narrow" panose="020B0606020202030204" pitchFamily="34" charset="0"/>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11391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121920" y="-28513"/>
            <a:ext cx="12192000" cy="6858000"/>
          </a:xfrm>
          <a:prstGeom prst="rect">
            <a:avLst/>
          </a:prstGeom>
          <a:noFill/>
          <a:ln>
            <a:noFill/>
          </a:ln>
        </p:spPr>
      </p:pic>
      <p:sp>
        <p:nvSpPr>
          <p:cNvPr id="125" name="Google Shape;125;p18"/>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a:buSzPts val="1400"/>
            </a:pPr>
            <a:r>
              <a:rPr lang="es-EC" b="1">
                <a:solidFill>
                  <a:srgbClr val="FFFFFF"/>
                </a:solidFill>
              </a:rPr>
              <a:t>Empresa Eléctrica Regional del Sur S.A.</a:t>
            </a:r>
            <a:endParaRPr b="1">
              <a:solidFill>
                <a:srgbClr val="FFFFFF"/>
              </a:solidFill>
            </a:endParaRPr>
          </a:p>
        </p:txBody>
      </p:sp>
      <p:sp>
        <p:nvSpPr>
          <p:cNvPr id="5" name="3 CuadroTexto"/>
          <p:cNvSpPr txBox="1"/>
          <p:nvPr/>
        </p:nvSpPr>
        <p:spPr>
          <a:xfrm>
            <a:off x="121919" y="1007056"/>
            <a:ext cx="11495314" cy="4524315"/>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7200" b="1" dirty="0">
                <a:solidFill>
                  <a:schemeClr val="bg1"/>
                </a:solidFill>
              </a:rPr>
              <a:t>Perspectiva Clientes</a:t>
            </a:r>
          </a:p>
          <a:p>
            <a:pPr algn="ctr"/>
            <a:r>
              <a:rPr lang="es-ES" sz="7200" b="1" dirty="0">
                <a:solidFill>
                  <a:schemeClr val="bg1"/>
                </a:solidFill>
              </a:rPr>
              <a:t>Incrementar la Satisfacción Del Cliente</a:t>
            </a:r>
            <a:endParaRPr lang="es-EC" sz="7200" dirty="0">
              <a:solidFill>
                <a:schemeClr val="bg1"/>
              </a:solidFill>
            </a:endParaRPr>
          </a:p>
          <a:p>
            <a:pPr lvl="0" algn="ctr">
              <a:buSzPts val="5000"/>
            </a:pPr>
            <a:endParaRPr lang="es-ES" sz="7200" dirty="0">
              <a:solidFill>
                <a:schemeClr val="bg1"/>
              </a:solidFill>
            </a:endParaRPr>
          </a:p>
        </p:txBody>
      </p:sp>
    </p:spTree>
    <p:extLst>
      <p:ext uri="{BB962C8B-B14F-4D97-AF65-F5344CB8AC3E}">
        <p14:creationId xmlns:p14="http://schemas.microsoft.com/office/powerpoint/2010/main" val="2898091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682120" y="-73891"/>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1147970" y="100738"/>
            <a:ext cx="10361910" cy="907900"/>
          </a:xfrm>
          <a:prstGeom prst="rect">
            <a:avLst/>
          </a:prstGeom>
          <a:noFill/>
          <a:ln>
            <a:noFill/>
          </a:ln>
        </p:spPr>
        <p:txBody>
          <a:bodyPr spcFirstLastPara="1" wrap="square" lIns="91425" tIns="45700" rIns="91425" bIns="45700" anchor="t" anchorCtr="0">
            <a:spAutoFit/>
          </a:bodyPr>
          <a:lstStyle/>
          <a:p>
            <a:pPr algn="ctr"/>
            <a:r>
              <a:rPr lang="es-ES" sz="2800" b="1" dirty="0"/>
              <a:t>Perspectiva Clientes</a:t>
            </a:r>
          </a:p>
          <a:p>
            <a:pPr algn="ctr"/>
            <a:endParaRPr lang="es-EC" sz="2500" dirty="0"/>
          </a:p>
        </p:txBody>
      </p:sp>
      <p:sp>
        <p:nvSpPr>
          <p:cNvPr id="6" name="Rectángulo 5"/>
          <p:cNvSpPr/>
          <p:nvPr/>
        </p:nvSpPr>
        <p:spPr>
          <a:xfrm>
            <a:off x="536932" y="852696"/>
            <a:ext cx="9519390" cy="1692771"/>
          </a:xfrm>
          <a:prstGeom prst="rect">
            <a:avLst/>
          </a:prstGeom>
        </p:spPr>
        <p:txBody>
          <a:bodyPr wrap="square">
            <a:spAutoFit/>
          </a:bodyPr>
          <a:lstStyle/>
          <a:p>
            <a:pPr marL="0" indent="0">
              <a:buNone/>
            </a:pPr>
            <a:r>
              <a:rPr lang="es-MX" sz="2000" b="1" dirty="0"/>
              <a:t>Indicadores a nivel de red</a:t>
            </a:r>
          </a:p>
          <a:p>
            <a:pPr marL="0" indent="0">
              <a:buNone/>
            </a:pPr>
            <a:endParaRPr lang="es-EC" sz="2000" dirty="0"/>
          </a:p>
          <a:p>
            <a:pPr marL="0" indent="0">
              <a:buNone/>
            </a:pPr>
            <a:r>
              <a:rPr lang="es-MX" sz="2000" dirty="0"/>
              <a:t>Frecuencia media de interrupción a nivel de red (FMIk)</a:t>
            </a:r>
          </a:p>
          <a:p>
            <a:endParaRPr lang="es-EC" sz="2000" dirty="0"/>
          </a:p>
          <a:p>
            <a:pPr marL="0" indent="0">
              <a:buNone/>
            </a:pPr>
            <a:endParaRPr lang="es-EC" sz="2400" dirty="0"/>
          </a:p>
        </p:txBody>
      </p:sp>
      <p:graphicFrame>
        <p:nvGraphicFramePr>
          <p:cNvPr id="10" name="Gráfico 9"/>
          <p:cNvGraphicFramePr>
            <a:graphicFrameLocks/>
          </p:cNvGraphicFramePr>
          <p:nvPr>
            <p:extLst>
              <p:ext uri="{D42A27DB-BD31-4B8C-83A1-F6EECF244321}">
                <p14:modId xmlns:p14="http://schemas.microsoft.com/office/powerpoint/2010/main" val="545890977"/>
              </p:ext>
            </p:extLst>
          </p:nvPr>
        </p:nvGraphicFramePr>
        <p:xfrm>
          <a:off x="148737" y="1842861"/>
          <a:ext cx="10768645" cy="37820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08843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682120" y="-73891"/>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1147970" y="100738"/>
            <a:ext cx="10361910" cy="907900"/>
          </a:xfrm>
          <a:prstGeom prst="rect">
            <a:avLst/>
          </a:prstGeom>
          <a:noFill/>
          <a:ln>
            <a:noFill/>
          </a:ln>
        </p:spPr>
        <p:txBody>
          <a:bodyPr spcFirstLastPara="1" wrap="square" lIns="91425" tIns="45700" rIns="91425" bIns="45700" anchor="t" anchorCtr="0">
            <a:spAutoFit/>
          </a:bodyPr>
          <a:lstStyle/>
          <a:p>
            <a:pPr algn="ctr"/>
            <a:r>
              <a:rPr lang="es-ES" sz="2800" b="1" dirty="0"/>
              <a:t>Perspectiva Clientes</a:t>
            </a:r>
          </a:p>
          <a:p>
            <a:pPr algn="ctr"/>
            <a:endParaRPr lang="es-EC" sz="2500" dirty="0"/>
          </a:p>
        </p:txBody>
      </p:sp>
      <p:sp>
        <p:nvSpPr>
          <p:cNvPr id="8" name="Rectángulo 7"/>
          <p:cNvSpPr/>
          <p:nvPr/>
        </p:nvSpPr>
        <p:spPr>
          <a:xfrm>
            <a:off x="58754" y="654705"/>
            <a:ext cx="9519390" cy="1692771"/>
          </a:xfrm>
          <a:prstGeom prst="rect">
            <a:avLst/>
          </a:prstGeom>
        </p:spPr>
        <p:txBody>
          <a:bodyPr wrap="square">
            <a:spAutoFit/>
          </a:bodyPr>
          <a:lstStyle/>
          <a:p>
            <a:pPr marL="0" indent="0">
              <a:buNone/>
            </a:pPr>
            <a:r>
              <a:rPr lang="es-MX" sz="2000" b="1" dirty="0"/>
              <a:t>Indicadores a nivel de red</a:t>
            </a:r>
          </a:p>
          <a:p>
            <a:pPr marL="0" indent="0">
              <a:buNone/>
            </a:pPr>
            <a:endParaRPr lang="es-EC" sz="2000" dirty="0"/>
          </a:p>
          <a:p>
            <a:pPr marL="0" indent="0">
              <a:buNone/>
            </a:pPr>
            <a:r>
              <a:rPr lang="es-MX" sz="2000" dirty="0"/>
              <a:t>Tiempo total de interrupción a nivel de red (TTIk)</a:t>
            </a:r>
          </a:p>
          <a:p>
            <a:endParaRPr lang="es-EC" sz="2000" dirty="0"/>
          </a:p>
          <a:p>
            <a:pPr marL="0" indent="0">
              <a:buNone/>
            </a:pPr>
            <a:endParaRPr lang="es-EC" sz="2400" dirty="0"/>
          </a:p>
        </p:txBody>
      </p:sp>
      <p:graphicFrame>
        <p:nvGraphicFramePr>
          <p:cNvPr id="9" name="Gráfico 8"/>
          <p:cNvGraphicFramePr>
            <a:graphicFrameLocks/>
          </p:cNvGraphicFramePr>
          <p:nvPr>
            <p:extLst>
              <p:ext uri="{D42A27DB-BD31-4B8C-83A1-F6EECF244321}">
                <p14:modId xmlns:p14="http://schemas.microsoft.com/office/powerpoint/2010/main" val="903067856"/>
              </p:ext>
            </p:extLst>
          </p:nvPr>
        </p:nvGraphicFramePr>
        <p:xfrm>
          <a:off x="563529" y="1737233"/>
          <a:ext cx="10600860" cy="388850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77756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682120" y="-100017"/>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1147970" y="100738"/>
            <a:ext cx="10361910" cy="907900"/>
          </a:xfrm>
          <a:prstGeom prst="rect">
            <a:avLst/>
          </a:prstGeom>
          <a:noFill/>
          <a:ln>
            <a:noFill/>
          </a:ln>
        </p:spPr>
        <p:txBody>
          <a:bodyPr spcFirstLastPara="1" wrap="square" lIns="91425" tIns="45700" rIns="91425" bIns="45700" anchor="t" anchorCtr="0">
            <a:spAutoFit/>
          </a:bodyPr>
          <a:lstStyle/>
          <a:p>
            <a:pPr algn="ctr"/>
            <a:r>
              <a:rPr lang="es-ES" sz="2800" b="1" dirty="0"/>
              <a:t>Perspectiva Clientes</a:t>
            </a:r>
          </a:p>
          <a:p>
            <a:pPr algn="ctr"/>
            <a:endParaRPr lang="es-EC" sz="2500" dirty="0"/>
          </a:p>
        </p:txBody>
      </p:sp>
      <p:sp>
        <p:nvSpPr>
          <p:cNvPr id="7" name="Rectángulo 6"/>
          <p:cNvSpPr/>
          <p:nvPr/>
        </p:nvSpPr>
        <p:spPr>
          <a:xfrm>
            <a:off x="-587506" y="1542166"/>
            <a:ext cx="12614042" cy="707886"/>
          </a:xfrm>
          <a:prstGeom prst="rect">
            <a:avLst/>
          </a:prstGeom>
        </p:spPr>
        <p:txBody>
          <a:bodyPr wrap="square">
            <a:spAutoFit/>
          </a:bodyPr>
          <a:lstStyle/>
          <a:p>
            <a:pPr marL="0" indent="0" algn="just">
              <a:buNone/>
            </a:pPr>
            <a:r>
              <a:rPr lang="es-EC" sz="2000" dirty="0"/>
              <a:t>Para el año 2023 el “Índice de Satisfacción del Consumidor con la calidad percibida (ISCAL)”, alcanzó el porcentaje de 77%</a:t>
            </a:r>
            <a:r>
              <a:rPr lang="es-ES" sz="2000" dirty="0"/>
              <a:t>, estudio realizado por la CIER</a:t>
            </a:r>
            <a:endParaRPr lang="es-EC" sz="2400" dirty="0"/>
          </a:p>
        </p:txBody>
      </p:sp>
      <p:sp>
        <p:nvSpPr>
          <p:cNvPr id="2" name="Rectángulo 1"/>
          <p:cNvSpPr/>
          <p:nvPr/>
        </p:nvSpPr>
        <p:spPr>
          <a:xfrm>
            <a:off x="64642" y="854749"/>
            <a:ext cx="8919429" cy="461665"/>
          </a:xfrm>
          <a:prstGeom prst="rect">
            <a:avLst/>
          </a:prstGeom>
        </p:spPr>
        <p:txBody>
          <a:bodyPr wrap="none">
            <a:spAutoFit/>
          </a:bodyPr>
          <a:lstStyle/>
          <a:p>
            <a:r>
              <a:rPr lang="es-EC" sz="2400" dirty="0"/>
              <a:t>Índice de Satisfacción del Consumidor con la Calidad Percibida </a:t>
            </a:r>
          </a:p>
        </p:txBody>
      </p:sp>
      <p:graphicFrame>
        <p:nvGraphicFramePr>
          <p:cNvPr id="10" name="Gráfico 9">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947286489"/>
              </p:ext>
            </p:extLst>
          </p:nvPr>
        </p:nvGraphicFramePr>
        <p:xfrm>
          <a:off x="1961860" y="2475804"/>
          <a:ext cx="7765614" cy="31063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25167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682120" y="-100017"/>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1147970" y="100738"/>
            <a:ext cx="10361910" cy="907900"/>
          </a:xfrm>
          <a:prstGeom prst="rect">
            <a:avLst/>
          </a:prstGeom>
          <a:noFill/>
          <a:ln>
            <a:noFill/>
          </a:ln>
        </p:spPr>
        <p:txBody>
          <a:bodyPr spcFirstLastPara="1" wrap="square" lIns="91425" tIns="45700" rIns="91425" bIns="45700" anchor="t" anchorCtr="0">
            <a:spAutoFit/>
          </a:bodyPr>
          <a:lstStyle/>
          <a:p>
            <a:pPr algn="ctr"/>
            <a:r>
              <a:rPr lang="es-ES" sz="2800" b="1" dirty="0"/>
              <a:t>Perspectiva Clientes</a:t>
            </a:r>
          </a:p>
          <a:p>
            <a:pPr algn="ctr"/>
            <a:endParaRPr lang="es-EC" sz="2500" dirty="0"/>
          </a:p>
        </p:txBody>
      </p:sp>
      <p:sp>
        <p:nvSpPr>
          <p:cNvPr id="2" name="Rectángulo 1"/>
          <p:cNvSpPr/>
          <p:nvPr/>
        </p:nvSpPr>
        <p:spPr>
          <a:xfrm>
            <a:off x="578902" y="872504"/>
            <a:ext cx="4834978" cy="830997"/>
          </a:xfrm>
          <a:prstGeom prst="rect">
            <a:avLst/>
          </a:prstGeom>
        </p:spPr>
        <p:txBody>
          <a:bodyPr wrap="none">
            <a:spAutoFit/>
          </a:bodyPr>
          <a:lstStyle/>
          <a:p>
            <a:r>
              <a:rPr lang="es-MX" sz="2400" b="1" dirty="0"/>
              <a:t>Reducir las pérdidas de energía</a:t>
            </a:r>
            <a:endParaRPr lang="es-EC" sz="2400" dirty="0"/>
          </a:p>
          <a:p>
            <a:endParaRPr lang="es-EC" sz="2400" dirty="0"/>
          </a:p>
        </p:txBody>
      </p:sp>
      <p:sp>
        <p:nvSpPr>
          <p:cNvPr id="3" name="Rectángulo 2"/>
          <p:cNvSpPr/>
          <p:nvPr/>
        </p:nvSpPr>
        <p:spPr>
          <a:xfrm>
            <a:off x="-600892" y="1441891"/>
            <a:ext cx="12644845" cy="307777"/>
          </a:xfrm>
          <a:prstGeom prst="rect">
            <a:avLst/>
          </a:prstGeom>
        </p:spPr>
        <p:txBody>
          <a:bodyPr wrap="square">
            <a:spAutoFit/>
          </a:bodyPr>
          <a:lstStyle/>
          <a:p>
            <a:pPr marL="114300" indent="0" algn="just">
              <a:buNone/>
            </a:pPr>
            <a:r>
              <a:rPr lang="es-ES" dirty="0"/>
              <a:t>Las pérdidas de energía en el año 2023 terminaron bajo la meta establecida en 3.55%, como se observa en el siguiente gráfico</a:t>
            </a:r>
            <a:endParaRPr lang="es-EC" dirty="0"/>
          </a:p>
        </p:txBody>
      </p:sp>
      <p:graphicFrame>
        <p:nvGraphicFramePr>
          <p:cNvPr id="12" name="Gráfico 11">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3164233119"/>
              </p:ext>
            </p:extLst>
          </p:nvPr>
        </p:nvGraphicFramePr>
        <p:xfrm>
          <a:off x="775064" y="1981160"/>
          <a:ext cx="9953896" cy="360103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17620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139337" y="0"/>
            <a:ext cx="12192000" cy="6858000"/>
          </a:xfrm>
          <a:prstGeom prst="rect">
            <a:avLst/>
          </a:prstGeom>
          <a:noFill/>
          <a:ln>
            <a:noFill/>
          </a:ln>
        </p:spPr>
      </p:pic>
      <p:sp>
        <p:nvSpPr>
          <p:cNvPr id="125" name="Google Shape;125;p18"/>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chemeClr val="lt1"/>
                </a:solidFill>
              </a:rPr>
              <a:t>Empresa Eléctrica Regional del Sur S.A.</a:t>
            </a:r>
            <a:endParaRPr sz="1400" b="1" i="0" u="none" strike="noStrike" cap="none">
              <a:solidFill>
                <a:schemeClr val="lt1"/>
              </a:solidFill>
              <a:latin typeface="Arial"/>
              <a:ea typeface="Arial"/>
              <a:cs typeface="Arial"/>
              <a:sym typeface="Arial"/>
            </a:endParaRPr>
          </a:p>
        </p:txBody>
      </p:sp>
      <p:sp>
        <p:nvSpPr>
          <p:cNvPr id="5" name="3 CuadroTexto"/>
          <p:cNvSpPr txBox="1"/>
          <p:nvPr/>
        </p:nvSpPr>
        <p:spPr>
          <a:xfrm>
            <a:off x="2404967" y="1684366"/>
            <a:ext cx="7242729" cy="2308324"/>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sz="7200" b="1" dirty="0">
                <a:solidFill>
                  <a:schemeClr val="bg1"/>
                </a:solidFill>
              </a:rPr>
              <a:t>DATOS GENERALES</a:t>
            </a:r>
            <a:endParaRPr lang="es-EC" sz="7200"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121920" y="-28513"/>
            <a:ext cx="12192000" cy="6858000"/>
          </a:xfrm>
          <a:prstGeom prst="rect">
            <a:avLst/>
          </a:prstGeom>
          <a:noFill/>
          <a:ln>
            <a:noFill/>
          </a:ln>
        </p:spPr>
      </p:pic>
      <p:sp>
        <p:nvSpPr>
          <p:cNvPr id="125" name="Google Shape;125;p18"/>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a:buSzPts val="1400"/>
            </a:pPr>
            <a:r>
              <a:rPr lang="es-EC" b="1">
                <a:solidFill>
                  <a:srgbClr val="FFFFFF"/>
                </a:solidFill>
              </a:rPr>
              <a:t>Empresa Eléctrica Regional del Sur S.A.</a:t>
            </a:r>
            <a:endParaRPr b="1">
              <a:solidFill>
                <a:srgbClr val="FFFFFF"/>
              </a:solidFill>
            </a:endParaRPr>
          </a:p>
        </p:txBody>
      </p:sp>
      <p:sp>
        <p:nvSpPr>
          <p:cNvPr id="5" name="3 CuadroTexto"/>
          <p:cNvSpPr txBox="1"/>
          <p:nvPr/>
        </p:nvSpPr>
        <p:spPr>
          <a:xfrm>
            <a:off x="121919" y="1007056"/>
            <a:ext cx="11495314" cy="3416320"/>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7200" b="1" dirty="0">
                <a:solidFill>
                  <a:schemeClr val="bg1"/>
                </a:solidFill>
              </a:rPr>
              <a:t>Perspectiva Procesos</a:t>
            </a:r>
            <a:endParaRPr lang="es-ES_tradnl" sz="7200" b="1" dirty="0">
              <a:solidFill>
                <a:schemeClr val="bg1"/>
              </a:solidFill>
            </a:endParaRPr>
          </a:p>
          <a:p>
            <a:pPr algn="ctr"/>
            <a:r>
              <a:rPr lang="es-ES_tradnl" sz="7200" b="1" dirty="0">
                <a:solidFill>
                  <a:schemeClr val="bg1"/>
                </a:solidFill>
              </a:rPr>
              <a:t>Reforzar el sistema eléctrico de la EERSSA</a:t>
            </a:r>
          </a:p>
        </p:txBody>
      </p:sp>
    </p:spTree>
    <p:extLst>
      <p:ext uri="{BB962C8B-B14F-4D97-AF65-F5344CB8AC3E}">
        <p14:creationId xmlns:p14="http://schemas.microsoft.com/office/powerpoint/2010/main" val="146284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2" name="Rectángulo 1"/>
          <p:cNvSpPr/>
          <p:nvPr/>
        </p:nvSpPr>
        <p:spPr>
          <a:xfrm>
            <a:off x="735202" y="200186"/>
            <a:ext cx="6497291" cy="461665"/>
          </a:xfrm>
          <a:prstGeom prst="rect">
            <a:avLst/>
          </a:prstGeom>
        </p:spPr>
        <p:txBody>
          <a:bodyPr wrap="none">
            <a:spAutoFit/>
          </a:bodyPr>
          <a:lstStyle/>
          <a:p>
            <a:r>
              <a:rPr lang="es-ES_tradnl" sz="2400" b="1" dirty="0"/>
              <a:t>Reforzar el sistema eléctrico de la EERSSA</a:t>
            </a:r>
            <a:endParaRPr lang="es-EC" sz="2400" dirty="0"/>
          </a:p>
        </p:txBody>
      </p:sp>
      <p:pic>
        <p:nvPicPr>
          <p:cNvPr id="3" name="Imagen 2"/>
          <p:cNvPicPr>
            <a:picLocks noChangeAspect="1"/>
          </p:cNvPicPr>
          <p:nvPr/>
        </p:nvPicPr>
        <p:blipFill>
          <a:blip r:embed="rId4"/>
          <a:stretch>
            <a:fillRect/>
          </a:stretch>
        </p:blipFill>
        <p:spPr>
          <a:xfrm>
            <a:off x="267094" y="879565"/>
            <a:ext cx="5212069" cy="3350620"/>
          </a:xfrm>
          <a:prstGeom prst="rect">
            <a:avLst/>
          </a:prstGeom>
        </p:spPr>
      </p:pic>
      <p:pic>
        <p:nvPicPr>
          <p:cNvPr id="4" name="Imagen 3"/>
          <p:cNvPicPr>
            <a:picLocks noChangeAspect="1"/>
          </p:cNvPicPr>
          <p:nvPr/>
        </p:nvPicPr>
        <p:blipFill>
          <a:blip r:embed="rId5"/>
          <a:stretch>
            <a:fillRect/>
          </a:stretch>
        </p:blipFill>
        <p:spPr>
          <a:xfrm>
            <a:off x="6122125" y="879565"/>
            <a:ext cx="4999317" cy="3350620"/>
          </a:xfrm>
          <a:prstGeom prst="rect">
            <a:avLst/>
          </a:prstGeom>
        </p:spPr>
      </p:pic>
      <p:sp>
        <p:nvSpPr>
          <p:cNvPr id="6" name="Rectángulo 5"/>
          <p:cNvSpPr/>
          <p:nvPr/>
        </p:nvSpPr>
        <p:spPr>
          <a:xfrm>
            <a:off x="267094" y="4471844"/>
            <a:ext cx="11309584" cy="1083374"/>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La EERSSA, ejecutaron  con la finalidad de expandir la cobertura del servicio eléctrico y mejorar el servicio de energía eléctrica en el área de servicio, ve han ejecutado varios proyectos eléctricos para.</a:t>
            </a:r>
            <a:endParaRPr lang="es-EC"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 </a:t>
            </a:r>
            <a:endParaRPr lang="es-EC"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Para la ejecución de las obras se tuvo varias fuentes de financiamiento, que se describen a continuación:</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78911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69668"/>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2" name="Rectángulo 1"/>
          <p:cNvSpPr/>
          <p:nvPr/>
        </p:nvSpPr>
        <p:spPr>
          <a:xfrm>
            <a:off x="651739" y="829263"/>
            <a:ext cx="1620957" cy="357214"/>
          </a:xfrm>
          <a:prstGeom prst="rect">
            <a:avLst/>
          </a:prstGeom>
        </p:spPr>
        <p:txBody>
          <a:bodyPr wrap="none">
            <a:spAutoFit/>
          </a:bodyPr>
          <a:lstStyle/>
          <a:p>
            <a:pPr algn="just">
              <a:lnSpc>
                <a:spcPct val="115000"/>
              </a:lnSpc>
            </a:pPr>
            <a:r>
              <a:rPr lang="es-EC" sz="1600" b="1" dirty="0">
                <a:latin typeface="Arial" panose="020B0604020202020204" pitchFamily="34" charset="0"/>
                <a:ea typeface="Times New Roman" panose="02020603050405020304" pitchFamily="18" charset="0"/>
                <a:cs typeface="Times New Roman" panose="02020603050405020304" pitchFamily="18" charset="0"/>
              </a:rPr>
              <a:t>Costo Calidad </a:t>
            </a:r>
            <a:endParaRPr lang="es-EC"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0" y="1128660"/>
            <a:ext cx="12192000" cy="587853"/>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Con fondos de costos de calidad </a:t>
            </a:r>
            <a:r>
              <a:rPr lang="es-EC" dirty="0">
                <a:latin typeface="Arial" panose="020B0604020202020204" pitchFamily="34" charset="0"/>
                <a:ea typeface="Times New Roman" panose="02020603050405020304" pitchFamily="18" charset="0"/>
                <a:cs typeface="Times New Roman" panose="02020603050405020304" pitchFamily="18" charset="0"/>
              </a:rPr>
              <a:t>2016-2018-2019-2020-2021-2022, se </a:t>
            </a:r>
            <a:r>
              <a:rPr lang="es-EC" dirty="0">
                <a:latin typeface="Arial" panose="020B0604020202020204" pitchFamily="34" charset="0"/>
                <a:ea typeface="Calibri" panose="020F0502020204030204" pitchFamily="34" charset="0"/>
                <a:cs typeface="Times New Roman" panose="02020603050405020304" pitchFamily="18" charset="0"/>
              </a:rPr>
              <a:t>financiaron proyectos por un monto de USD </a:t>
            </a:r>
            <a:r>
              <a:rPr lang="es-EC" dirty="0">
                <a:latin typeface="Arial" panose="020B0604020202020204" pitchFamily="34" charset="0"/>
                <a:ea typeface="Times New Roman" panose="02020603050405020304" pitchFamily="18" charset="0"/>
                <a:cs typeface="Times New Roman" panose="02020603050405020304" pitchFamily="18" charset="0"/>
              </a:rPr>
              <a:t>2.927.472,92,</a:t>
            </a:r>
            <a:r>
              <a:rPr lang="es-EC" dirty="0">
                <a:latin typeface="Arial" panose="020B0604020202020204" pitchFamily="34" charset="0"/>
                <a:ea typeface="Calibri" panose="020F0502020204030204" pitchFamily="34" charset="0"/>
                <a:cs typeface="Times New Roman" panose="02020603050405020304" pitchFamily="18" charset="0"/>
              </a:rPr>
              <a:t> se están ejecutaron y registran un avance del 57,61%, en la siguiente tabla se presenta el listado de los proyectos:</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la 7"/>
          <p:cNvGraphicFramePr>
            <a:graphicFrameLocks noGrp="1"/>
          </p:cNvGraphicFramePr>
          <p:nvPr>
            <p:extLst>
              <p:ext uri="{D42A27DB-BD31-4B8C-83A1-F6EECF244321}">
                <p14:modId xmlns:p14="http://schemas.microsoft.com/office/powerpoint/2010/main" val="1891046026"/>
              </p:ext>
            </p:extLst>
          </p:nvPr>
        </p:nvGraphicFramePr>
        <p:xfrm>
          <a:off x="2088969" y="1851470"/>
          <a:ext cx="7543800" cy="3819525"/>
        </p:xfrm>
        <a:graphic>
          <a:graphicData uri="http://schemas.openxmlformats.org/drawingml/2006/table">
            <a:tbl>
              <a:tblPr firstRow="1" firstCol="1" bandRow="1"/>
              <a:tblGrid>
                <a:gridCol w="60960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190500">
                <a:tc rowSpan="2">
                  <a:txBody>
                    <a:bodyPr/>
                    <a:lstStyle/>
                    <a:p>
                      <a:pPr algn="ctr" fontAlgn="ctr"/>
                      <a:r>
                        <a:rPr lang="es-EC" sz="900" b="1" i="0" u="none" strike="noStrike">
                          <a:solidFill>
                            <a:srgbClr val="000000"/>
                          </a:solidFill>
                          <a:effectLst/>
                          <a:latin typeface="Calibri" panose="020F0502020204030204" pitchFamily="34" charset="0"/>
                        </a:rPr>
                        <a:t>PROYECTO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900" b="1" i="0" u="none" strike="noStrike">
                          <a:solidFill>
                            <a:srgbClr val="000000"/>
                          </a:solidFill>
                          <a:effectLst/>
                          <a:latin typeface="Calibri" panose="020F0502020204030204" pitchFamily="34" charset="0"/>
                        </a:rPr>
                        <a:t>AVANCE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6E0B4"/>
                    </a:solidFill>
                  </a:tcPr>
                </a:tc>
                <a:extLst>
                  <a:ext uri="{0D108BD9-81ED-4DB2-BD59-A6C34878D82A}">
                    <a16:rowId xmlns:a16="http://schemas.microsoft.com/office/drawing/2014/main" val="10000"/>
                  </a:ext>
                </a:extLst>
              </a:tr>
              <a:tr h="200025">
                <a:tc vMerge="1">
                  <a:txBody>
                    <a:bodyPr/>
                    <a:lstStyle/>
                    <a:p>
                      <a:endParaRPr lang="es-EC"/>
                    </a:p>
                  </a:txBody>
                  <a:tcPr/>
                </a:tc>
                <a:tc>
                  <a:txBody>
                    <a:bodyPr/>
                    <a:lstStyle/>
                    <a:p>
                      <a:pPr algn="ctr" fontAlgn="ctr"/>
                      <a:r>
                        <a:rPr lang="es-EC" sz="900" b="1" i="0" u="none" strike="noStrike">
                          <a:solidFill>
                            <a:srgbClr val="000000"/>
                          </a:solidFill>
                          <a:effectLst/>
                          <a:latin typeface="Calibri" panose="020F050202020403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1"/>
                  </a:ext>
                </a:extLst>
              </a:tr>
              <a:tr h="200025">
                <a:tc>
                  <a:txBody>
                    <a:bodyPr/>
                    <a:lstStyle/>
                    <a:p>
                      <a:pPr algn="ctr" fontAlgn="ctr"/>
                      <a:r>
                        <a:rPr lang="es-EC" sz="900" b="0" i="0" u="none" strike="noStrike">
                          <a:solidFill>
                            <a:srgbClr val="000000"/>
                          </a:solidFill>
                          <a:effectLst/>
                          <a:latin typeface="Calibri" panose="020F0502020204030204" pitchFamily="34" charset="0"/>
                        </a:rPr>
                        <a:t>MEJORAMIENTO DE LAS REDES DE DISTRIBUCIÓN DE LA CIUDAD DE ZAMORA PC-18-036-2022 O.T. 27-2022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TRIFASICAS DE LOS ALIMENTADORES CATACOCHA Y VELACRUZ PARA INTERCONECTAR LAS SUBESTACIONES CATACOCHA Y VELACRUZ (13.8 kV) PC-18-010-2019 O.T 5-2019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TRIFASICAS DE LOS ALIMENTADORES PLAYAS Y CATACOCHA PARA INTERCONECTAR LAS SUBESTACIONES PLAYAS Y CATACOCHA (13.8Kv) PC-18-06-2019 O.T 4-2019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DEL ALIMENTADOR SARAGURO Y MANU DE LA SUBESTACIÓN SARAGURO PARA INTERCONEXIÓN ENTRE ESTOS DOS ALIMENTADORES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DEL ALIMENTADOR VILCABAMBA DE LAS SUBESTACIÓN VILCABAMBA PARA INTERCONEXIÓN CON EL ALIMENTADOR MALACATOS DE LA MISMA SUBESTACIÓN PC-18-031-2020 O.T. 42-2020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0025">
                <a:tc>
                  <a:txBody>
                    <a:bodyPr/>
                    <a:lstStyle/>
                    <a:p>
                      <a:pPr algn="ctr" fontAlgn="ctr"/>
                      <a:r>
                        <a:rPr lang="es-EC" sz="900" b="0" i="0" u="none" strike="noStrike">
                          <a:solidFill>
                            <a:srgbClr val="000000"/>
                          </a:solidFill>
                          <a:effectLst/>
                          <a:latin typeface="Calibri" panose="020F0502020204030204" pitchFamily="34" charset="0"/>
                        </a:rPr>
                        <a:t>CONSTRUCCIÓN DEL "ALIMENTADOR PRIMARIO CENTRO" EXPRESO SOTERRADO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DEL ALIMENTADOR GUACHANAMA EN LA SUBESTACIÓN CELICA (13.8KV) PC-18-013-2019 O.T 6-2019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28625">
                <a:tc>
                  <a:txBody>
                    <a:bodyPr/>
                    <a:lstStyle/>
                    <a:p>
                      <a:pPr algn="ctr" fontAlgn="ctr"/>
                      <a:r>
                        <a:rPr lang="es-EC" sz="900" b="0" i="0" u="none" strike="noStrike">
                          <a:solidFill>
                            <a:srgbClr val="000000"/>
                          </a:solidFill>
                          <a:effectLst/>
                          <a:latin typeface="Calibri" panose="020F0502020204030204" pitchFamily="34" charset="0"/>
                        </a:rPr>
                        <a:t>MEJORAMIENTO DE LAS REDES TRIFÁSICAS DE LOS ALIMENTADORES SOZORANGA Y UTUANA PARA INTERCONEXION DE ESTOS ALIMENTADORES (13.8KV) PC-18-016-2019 O.T. 7-2019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 LAS REDES DEL ALIMENTADOR VILLONACO DE LA SUBESTACIÓN OBRAPIA PARA INTERCONEXIÓN CON EL ALIMENTADOR YAHUARCUNA DE LA SUBESTACIÓN SUR (13.8KV) PC-18-019-2019 O.T 8-2019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14325">
                <a:tc>
                  <a:txBody>
                    <a:bodyPr/>
                    <a:lstStyle/>
                    <a:p>
                      <a:pPr algn="ctr" fontAlgn="ctr"/>
                      <a:r>
                        <a:rPr lang="es-EC" sz="900" b="0" i="0" u="none" strike="noStrike">
                          <a:solidFill>
                            <a:srgbClr val="000000"/>
                          </a:solidFill>
                          <a:effectLst/>
                          <a:latin typeface="Calibri" panose="020F0502020204030204" pitchFamily="34" charset="0"/>
                        </a:rPr>
                        <a:t>MEJORAMIENTO DEL SERVICIO DE ENERGÍA ELÉCTRICA EN REDES DE DISTRIBUCIÓN DE PAQUISHA, CALLES DRAUSIN CALVA Y CABO DANIEL MARTÍNEZ PC-18-040-2022 O.T 18-2022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00025">
                <a:tc>
                  <a:txBody>
                    <a:bodyPr/>
                    <a:lstStyle/>
                    <a:p>
                      <a:pPr algn="ctr" fontAlgn="ctr"/>
                      <a:r>
                        <a:rPr lang="es-EC" sz="900" b="0" i="0" u="none" strike="noStrike">
                          <a:solidFill>
                            <a:srgbClr val="000000"/>
                          </a:solidFill>
                          <a:effectLst/>
                          <a:latin typeface="Calibri" panose="020F0502020204030204" pitchFamily="34" charset="0"/>
                        </a:rPr>
                        <a:t>REPOTENCIACIÓN DE LOS ALIMENTADORES MACARÁ 1 Y 2 (CIUDAD DE MACARÁ) PC-18-041-2022 O.T 29-2022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0025">
                <a:tc>
                  <a:txBody>
                    <a:bodyPr/>
                    <a:lstStyle/>
                    <a:p>
                      <a:pPr algn="ctr" fontAlgn="ctr"/>
                      <a:r>
                        <a:rPr lang="es-EC" sz="900" b="0" i="0" u="none" strike="noStrike">
                          <a:solidFill>
                            <a:srgbClr val="000000"/>
                          </a:solidFill>
                          <a:effectLst/>
                          <a:latin typeface="Calibri" panose="020F0502020204030204" pitchFamily="34" charset="0"/>
                        </a:rPr>
                        <a:t>REPOTENCIACIÓN DE LOS ALIMENTADORES CARIAMANGA 1 Y 2 PC-18-042-2022 O.T. 30-2022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dirty="0">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694251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graphicFrame>
        <p:nvGraphicFramePr>
          <p:cNvPr id="2" name="Tabla 1"/>
          <p:cNvGraphicFramePr>
            <a:graphicFrameLocks noGrp="1"/>
          </p:cNvGraphicFramePr>
          <p:nvPr>
            <p:extLst>
              <p:ext uri="{D42A27DB-BD31-4B8C-83A1-F6EECF244321}">
                <p14:modId xmlns:p14="http://schemas.microsoft.com/office/powerpoint/2010/main" val="3128290548"/>
              </p:ext>
            </p:extLst>
          </p:nvPr>
        </p:nvGraphicFramePr>
        <p:xfrm>
          <a:off x="2054133" y="822257"/>
          <a:ext cx="8300357" cy="4733817"/>
        </p:xfrm>
        <a:graphic>
          <a:graphicData uri="http://schemas.openxmlformats.org/drawingml/2006/table">
            <a:tbl>
              <a:tblPr/>
              <a:tblGrid>
                <a:gridCol w="6707359">
                  <a:extLst>
                    <a:ext uri="{9D8B030D-6E8A-4147-A177-3AD203B41FA5}">
                      <a16:colId xmlns:a16="http://schemas.microsoft.com/office/drawing/2014/main" val="20000"/>
                    </a:ext>
                  </a:extLst>
                </a:gridCol>
                <a:gridCol w="1592998">
                  <a:extLst>
                    <a:ext uri="{9D8B030D-6E8A-4147-A177-3AD203B41FA5}">
                      <a16:colId xmlns:a16="http://schemas.microsoft.com/office/drawing/2014/main" val="20001"/>
                    </a:ext>
                  </a:extLst>
                </a:gridCol>
              </a:tblGrid>
              <a:tr h="385641">
                <a:tc>
                  <a:txBody>
                    <a:bodyPr/>
                    <a:lstStyle/>
                    <a:p>
                      <a:pPr algn="ctr" fontAlgn="ctr"/>
                      <a:r>
                        <a:rPr lang="es-EC" sz="900" b="1" i="0" u="none" strike="noStrike">
                          <a:solidFill>
                            <a:srgbClr val="000000"/>
                          </a:solidFill>
                          <a:effectLst/>
                          <a:latin typeface="Calibri" panose="020F0502020204030204" pitchFamily="34" charset="0"/>
                        </a:rPr>
                        <a:t>PROYECTO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900" b="1" i="0" u="none" strike="noStrike">
                          <a:solidFill>
                            <a:srgbClr val="000000"/>
                          </a:solidFill>
                          <a:effectLst/>
                          <a:latin typeface="Calibri" panose="020F0502020204030204" pitchFamily="34" charset="0"/>
                        </a:rPr>
                        <a:t>AVANCE</a:t>
                      </a:r>
                      <a:br>
                        <a:rPr lang="es-EC" sz="900" b="1" i="0" u="none" strike="noStrike">
                          <a:solidFill>
                            <a:srgbClr val="000000"/>
                          </a:solidFill>
                          <a:effectLst/>
                          <a:latin typeface="Calibri" panose="020F0502020204030204" pitchFamily="34" charset="0"/>
                        </a:rPr>
                      </a:br>
                      <a:r>
                        <a:rPr lang="es-EC" sz="900" b="1" i="0" u="none" strike="noStrike">
                          <a:solidFill>
                            <a:srgbClr val="000000"/>
                          </a:solidFill>
                          <a:effectLst/>
                          <a:latin typeface="Calibri" panose="020F050202020403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271761">
                <a:tc>
                  <a:txBody>
                    <a:bodyPr/>
                    <a:lstStyle/>
                    <a:p>
                      <a:pPr algn="ctr" fontAlgn="ctr"/>
                      <a:r>
                        <a:rPr lang="es-ES" sz="900" b="0" i="0" u="none" strike="noStrike">
                          <a:solidFill>
                            <a:srgbClr val="000000"/>
                          </a:solidFill>
                          <a:effectLst/>
                          <a:latin typeface="Calibri" panose="020F0502020204030204" pitchFamily="34" charset="0"/>
                        </a:rPr>
                        <a:t>REPOTENCIACIÓN DE LOS ALIMENTADORES SARAGURO Y MANÚ ETAPA 2 PC-18-043-2022 O.T 31-2022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7053">
                <a:tc>
                  <a:txBody>
                    <a:bodyPr/>
                    <a:lstStyle/>
                    <a:p>
                      <a:pPr algn="ctr" fontAlgn="ctr"/>
                      <a:r>
                        <a:rPr lang="es-ES" sz="900" b="0" i="0" u="none" strike="noStrike">
                          <a:solidFill>
                            <a:srgbClr val="000000"/>
                          </a:solidFill>
                          <a:effectLst/>
                          <a:latin typeface="Calibri" panose="020F0502020204030204" pitchFamily="34" charset="0"/>
                        </a:rPr>
                        <a:t>REPOTENCIACIÓN DE TODO EL ALIMENTADOR PRINCIPAL PÓZUL Y EL ALIMENTADOR MERCADILLO, DESDE LA SUBESTACIÓN PINDAL HASTA LA SUBESTACIÓN CELICA PC-18-045-2022 O.T. 32-2022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7053">
                <a:tc>
                  <a:txBody>
                    <a:bodyPr/>
                    <a:lstStyle/>
                    <a:p>
                      <a:pPr algn="ctr" fontAlgn="ctr"/>
                      <a:r>
                        <a:rPr lang="es-ES" sz="900" b="0" i="0" u="none" strike="noStrike">
                          <a:solidFill>
                            <a:srgbClr val="000000"/>
                          </a:solidFill>
                          <a:effectLst/>
                          <a:latin typeface="Calibri" panose="020F0502020204030204" pitchFamily="34" charset="0"/>
                        </a:rPr>
                        <a:t>REPOTENCIACION DEL ALIMENTADOR PAQUISHA "ZUMBI-PAQUISHA-LA LIBERTAD-CHINAPINTZA" PC-18-03-2021 O.T 115-2021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1761">
                <a:tc>
                  <a:txBody>
                    <a:bodyPr/>
                    <a:lstStyle/>
                    <a:p>
                      <a:pPr algn="ctr" fontAlgn="ctr"/>
                      <a:r>
                        <a:rPr lang="es-ES" sz="900" b="0" i="0" u="none" strike="noStrike">
                          <a:solidFill>
                            <a:srgbClr val="000000"/>
                          </a:solidFill>
                          <a:effectLst/>
                          <a:latin typeface="Calibri" panose="020F0502020204030204" pitchFamily="34" charset="0"/>
                        </a:rPr>
                        <a:t>REPOTENCIACION DE LOS ALIMENTADORES QUILANGA Y EL INGENIO PC-18-04-2021 O.T 116-2021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7053">
                <a:tc>
                  <a:txBody>
                    <a:bodyPr/>
                    <a:lstStyle/>
                    <a:p>
                      <a:pPr algn="ctr" fontAlgn="ctr"/>
                      <a:r>
                        <a:rPr lang="es-ES" sz="900" b="0" i="0" u="none" strike="noStrike">
                          <a:solidFill>
                            <a:srgbClr val="000000"/>
                          </a:solidFill>
                          <a:effectLst/>
                          <a:latin typeface="Calibri" panose="020F0502020204030204" pitchFamily="34" charset="0"/>
                        </a:rPr>
                        <a:t>MEJORAMIENTO DE LAS REDES DESDE EL ALIMENTADOR ALAMOR HASTA EL ALIMENTADOR PINDAL PC-18-010-2021 O.T 121-2021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7053">
                <a:tc>
                  <a:txBody>
                    <a:bodyPr/>
                    <a:lstStyle/>
                    <a:p>
                      <a:pPr algn="ctr" fontAlgn="ctr"/>
                      <a:r>
                        <a:rPr lang="es-ES" sz="900" b="0" i="0" u="none" strike="noStrike">
                          <a:solidFill>
                            <a:srgbClr val="000000"/>
                          </a:solidFill>
                          <a:effectLst/>
                          <a:latin typeface="Calibri" panose="020F0502020204030204" pitchFamily="34" charset="0"/>
                        </a:rPr>
                        <a:t>REPOTENCIACIÓN DE LA INTERCONEXION ENTRE LOS ALIMENTADORES MOTUPE Y NORTE, SECTOR ALTOS DEL VALLE PC-18-017-2021 O.T 117-2021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27053">
                <a:tc>
                  <a:txBody>
                    <a:bodyPr/>
                    <a:lstStyle/>
                    <a:p>
                      <a:pPr algn="ctr" fontAlgn="ctr"/>
                      <a:r>
                        <a:rPr lang="es-ES" sz="900" b="0" i="0" u="none" strike="noStrike">
                          <a:solidFill>
                            <a:srgbClr val="000000"/>
                          </a:solidFill>
                          <a:effectLst/>
                          <a:latin typeface="Calibri" panose="020F0502020204030204" pitchFamily="34" charset="0"/>
                        </a:rPr>
                        <a:t>REPOTENCIACIÓN DE TODO EL TRAMO PRINCIPAL DEL ALIMENTADOR CRUZPAMBA DESDE LA SUBESTACIÓN PINDAL HASTA LOS SECCIONADORES EN EL SECTORHUERTAS PC-18-046-2022 O.T 33-2022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27053">
                <a:tc>
                  <a:txBody>
                    <a:bodyPr/>
                    <a:lstStyle/>
                    <a:p>
                      <a:pPr algn="ctr" fontAlgn="ctr"/>
                      <a:r>
                        <a:rPr lang="es-ES" sz="900" b="0" i="0" u="none" strike="noStrike">
                          <a:solidFill>
                            <a:srgbClr val="000000"/>
                          </a:solidFill>
                          <a:effectLst/>
                          <a:latin typeface="Calibri" panose="020F0502020204030204" pitchFamily="34" charset="0"/>
                        </a:rPr>
                        <a:t>MEJORAMIENTO DE LA CALIDAD DEL PRODUCTO A TRAVÉS DE LA INSTALACIÓN DE REGULADORES DE VOLTAJE EN ALIMENTADORES RPIMARIOS EN EL ÁREA DE SERVICIO DE LA EERSSA PC-18-07-2021 O.T. 37-2022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27053">
                <a:tc>
                  <a:txBody>
                    <a:bodyPr/>
                    <a:lstStyle/>
                    <a:p>
                      <a:pPr algn="ctr" fontAlgn="ctr"/>
                      <a:r>
                        <a:rPr lang="es-ES" sz="900" b="0" i="0" u="none" strike="noStrike">
                          <a:solidFill>
                            <a:srgbClr val="000000"/>
                          </a:solidFill>
                          <a:effectLst/>
                          <a:latin typeface="Calibri" panose="020F0502020204030204" pitchFamily="34" charset="0"/>
                        </a:rPr>
                        <a:t>MEJORAMIENTO DE LAS REDES DEL ALIMENTADOR ZAPOTILLO DE LA SUBESTACIÓN PINDAL HASTA EL ALIMENTADOR LA GUATARA DE LA SUBESTACIÓN MACARÁ PC-18-047-2022 O.T 34-2022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1761">
                <a:tc>
                  <a:txBody>
                    <a:bodyPr/>
                    <a:lstStyle/>
                    <a:p>
                      <a:pPr algn="ctr" fontAlgn="ctr"/>
                      <a:r>
                        <a:rPr lang="es-ES" sz="900" b="0" i="0" u="none" strike="noStrike">
                          <a:solidFill>
                            <a:srgbClr val="000000"/>
                          </a:solidFill>
                          <a:effectLst/>
                          <a:latin typeface="Calibri" panose="020F0502020204030204" pitchFamily="34" charset="0"/>
                        </a:rPr>
                        <a:t>MEJORAMIENTO DE LAS REDES DE DISTRIBUCIÓN DE LA CIUDAD DE GUALAQUIZA PC-18-037-2022 O.T. 35-2022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1761">
                <a:tc>
                  <a:txBody>
                    <a:bodyPr/>
                    <a:lstStyle/>
                    <a:p>
                      <a:pPr algn="ctr" fontAlgn="ctr"/>
                      <a:r>
                        <a:rPr lang="es-ES" sz="900" b="0" i="0" u="none" strike="noStrike">
                          <a:solidFill>
                            <a:srgbClr val="000000"/>
                          </a:solidFill>
                          <a:effectLst/>
                          <a:latin typeface="Calibri" panose="020F0502020204030204" pitchFamily="34" charset="0"/>
                        </a:rPr>
                        <a:t>MEJORAS DE LAS REDES DE DISTRIBUCIÓN DE LA CIUDAD DE YANTZAZA PC-18-038-2022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0" i="0" u="none" strike="noStrike">
                          <a:solidFill>
                            <a:srgbClr val="000000"/>
                          </a:solidFill>
                          <a:effectLst/>
                          <a:latin typeface="Calibri" panose="020F0502020204030204" pitchFamily="34" charset="0"/>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1761">
                <a:tc>
                  <a:txBody>
                    <a:bodyPr/>
                    <a:lstStyle/>
                    <a:p>
                      <a:pPr algn="ctr" fontAlgn="ctr"/>
                      <a:r>
                        <a:rPr lang="es-EC" sz="900" b="1" i="0" u="none" strike="noStrike">
                          <a:solidFill>
                            <a:srgbClr val="000000"/>
                          </a:solidFill>
                          <a:effectLst/>
                          <a:latin typeface="Calibri" panose="020F0502020204030204" pitchFamily="34" charset="0"/>
                        </a:rPr>
                        <a:t>PORCENTAJE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C" sz="900" b="1" i="0" u="none" strike="noStrike" dirty="0">
                          <a:solidFill>
                            <a:srgbClr val="000000"/>
                          </a:solidFill>
                          <a:effectLst/>
                          <a:latin typeface="Calibri" panose="020F0502020204030204" pitchFamily="34" charset="0"/>
                        </a:rPr>
                        <a:t>57.61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9287004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2" name="Rectángulo 1"/>
          <p:cNvSpPr/>
          <p:nvPr/>
        </p:nvSpPr>
        <p:spPr>
          <a:xfrm>
            <a:off x="572601" y="652256"/>
            <a:ext cx="11244930" cy="1083374"/>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Los procesos que aún no tienen avance corresponden a estudios que se entregaron en el tercer cuatrimestre del año, los mismos que a la presente fecha se encuentran en proceso de contratación. </a:t>
            </a:r>
            <a:endParaRPr lang="es-EC"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Referente a los proyectos de costos de calidad 2023, se cuentan con los respectivos estudios, por lo que encuentran expeditos para su contratación.</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4"/>
          <a:stretch>
            <a:fillRect/>
          </a:stretch>
        </p:blipFill>
        <p:spPr>
          <a:xfrm>
            <a:off x="3237811" y="1735630"/>
            <a:ext cx="6717765" cy="4168781"/>
          </a:xfrm>
          <a:prstGeom prst="rect">
            <a:avLst/>
          </a:prstGeom>
        </p:spPr>
      </p:pic>
    </p:spTree>
    <p:extLst>
      <p:ext uri="{BB962C8B-B14F-4D97-AF65-F5344CB8AC3E}">
        <p14:creationId xmlns:p14="http://schemas.microsoft.com/office/powerpoint/2010/main" val="3167263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2" name="Rectángulo 1"/>
          <p:cNvSpPr/>
          <p:nvPr/>
        </p:nvSpPr>
        <p:spPr>
          <a:xfrm>
            <a:off x="578001" y="744240"/>
            <a:ext cx="2771913" cy="375487"/>
          </a:xfrm>
          <a:prstGeom prst="rect">
            <a:avLst/>
          </a:prstGeom>
        </p:spPr>
        <p:txBody>
          <a:bodyPr wrap="none">
            <a:spAutoFit/>
          </a:bodyPr>
          <a:lstStyle/>
          <a:p>
            <a:pPr algn="just">
              <a:lnSpc>
                <a:spcPct val="115000"/>
              </a:lnSpc>
            </a:pPr>
            <a:r>
              <a:rPr lang="es-EC" sz="1600" b="1" dirty="0">
                <a:latin typeface="Arial" panose="020B0604020202020204" pitchFamily="34" charset="0"/>
                <a:ea typeface="Calibri" panose="020F0502020204030204" pitchFamily="34" charset="0"/>
                <a:cs typeface="Times New Roman" panose="02020603050405020304" pitchFamily="18" charset="0"/>
              </a:rPr>
              <a:t>Expansión de Distribución</a:t>
            </a:r>
            <a:endParaRPr lang="es-EC"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01914" y="1180799"/>
            <a:ext cx="11707206" cy="587853"/>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Con la finalidad de aumentar la cobertura del servicio eléctrico, con recursos provenientes de Expansión de distribución, se ejecutaron varios proyectos conforme el detalle del siguiente cuadro.</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Tabla 8"/>
          <p:cNvGraphicFramePr>
            <a:graphicFrameLocks noGrp="1"/>
          </p:cNvGraphicFramePr>
          <p:nvPr>
            <p:extLst>
              <p:ext uri="{D42A27DB-BD31-4B8C-83A1-F6EECF244321}">
                <p14:modId xmlns:p14="http://schemas.microsoft.com/office/powerpoint/2010/main" val="607188543"/>
              </p:ext>
            </p:extLst>
          </p:nvPr>
        </p:nvGraphicFramePr>
        <p:xfrm>
          <a:off x="3924663" y="1768652"/>
          <a:ext cx="5097416" cy="906780"/>
        </p:xfrm>
        <a:graphic>
          <a:graphicData uri="http://schemas.openxmlformats.org/drawingml/2006/table">
            <a:tbl>
              <a:tblPr firstRow="1" firstCol="1" bandRow="1"/>
              <a:tblGrid>
                <a:gridCol w="2354217">
                  <a:extLst>
                    <a:ext uri="{9D8B030D-6E8A-4147-A177-3AD203B41FA5}">
                      <a16:colId xmlns:a16="http://schemas.microsoft.com/office/drawing/2014/main" val="20000"/>
                    </a:ext>
                  </a:extLst>
                </a:gridCol>
                <a:gridCol w="2158314">
                  <a:extLst>
                    <a:ext uri="{9D8B030D-6E8A-4147-A177-3AD203B41FA5}">
                      <a16:colId xmlns:a16="http://schemas.microsoft.com/office/drawing/2014/main" val="20001"/>
                    </a:ext>
                  </a:extLst>
                </a:gridCol>
                <a:gridCol w="584885">
                  <a:extLst>
                    <a:ext uri="{9D8B030D-6E8A-4147-A177-3AD203B41FA5}">
                      <a16:colId xmlns:a16="http://schemas.microsoft.com/office/drawing/2014/main" val="20002"/>
                    </a:ext>
                  </a:extLst>
                </a:gridCol>
              </a:tblGrid>
              <a:tr h="356239">
                <a:tc>
                  <a:txBody>
                    <a:bodyPr/>
                    <a:lstStyle/>
                    <a:p>
                      <a:pPr algn="ctr">
                        <a:lnSpc>
                          <a:spcPct val="115000"/>
                        </a:lnSpc>
                        <a:spcAft>
                          <a:spcPts val="0"/>
                        </a:spcAft>
                      </a:pPr>
                      <a:r>
                        <a:rPr lang="es-EC" sz="1000" b="1" kern="100">
                          <a:effectLst/>
                          <a:latin typeface="Calibri" panose="020F0502020204030204" pitchFamily="34" charset="0"/>
                          <a:ea typeface="Times New Roman" panose="02020603050405020304" pitchFamily="18" charset="0"/>
                          <a:cs typeface="Calibri" panose="020F0502020204030204" pitchFamily="34" charset="0"/>
                        </a:rPr>
                        <a:t>FINANCIAMIENTO</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1000" b="1" kern="100">
                          <a:effectLst/>
                          <a:latin typeface="Calibri" panose="020F0502020204030204" pitchFamily="34" charset="0"/>
                          <a:ea typeface="Times New Roman" panose="02020603050405020304" pitchFamily="18" charset="0"/>
                          <a:cs typeface="Calibri" panose="020F0502020204030204" pitchFamily="34" charset="0"/>
                        </a:rPr>
                        <a:t>VALOR ASIGNADO </a:t>
                      </a:r>
                      <a:br>
                        <a:rPr lang="es-EC" sz="1000" b="1" kern="100">
                          <a:effectLst/>
                          <a:latin typeface="Calibri" panose="020F0502020204030204" pitchFamily="34" charset="0"/>
                          <a:ea typeface="Times New Roman" panose="02020603050405020304" pitchFamily="18" charset="0"/>
                          <a:cs typeface="Calibri" panose="020F0502020204030204" pitchFamily="34" charset="0"/>
                        </a:rPr>
                      </a:br>
                      <a:r>
                        <a:rPr lang="es-EC" sz="1000" b="1" kern="100">
                          <a:effectLst/>
                          <a:latin typeface="Calibri" panose="020F0502020204030204" pitchFamily="34" charset="0"/>
                          <a:ea typeface="Times New Roman" panose="02020603050405020304" pitchFamily="18" charset="0"/>
                          <a:cs typeface="Calibri" panose="020F0502020204030204" pitchFamily="34" charset="0"/>
                        </a:rPr>
                        <a:t>(USD) </a:t>
                      </a:r>
                      <a:br>
                        <a:rPr lang="es-EC" sz="1000" b="1" kern="100">
                          <a:effectLst/>
                          <a:latin typeface="Calibri" panose="020F0502020204030204" pitchFamily="34" charset="0"/>
                          <a:ea typeface="Times New Roman" panose="02020603050405020304" pitchFamily="18" charset="0"/>
                          <a:cs typeface="Calibri" panose="020F0502020204030204" pitchFamily="34" charset="0"/>
                        </a:rPr>
                      </a:br>
                      <a:r>
                        <a:rPr lang="es-EC" sz="1000" b="1" kern="100">
                          <a:effectLst/>
                          <a:latin typeface="Calibri" panose="020F0502020204030204" pitchFamily="34" charset="0"/>
                          <a:ea typeface="Times New Roman" panose="02020603050405020304" pitchFamily="18" charset="0"/>
                          <a:cs typeface="Calibri" panose="020F0502020204030204" pitchFamily="34" charset="0"/>
                        </a:rPr>
                        <a:t>SIN IVA</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1000" b="1" kern="100">
                          <a:effectLst/>
                          <a:latin typeface="Calibri" panose="020F0502020204030204" pitchFamily="34" charset="0"/>
                          <a:ea typeface="Times New Roman" panose="02020603050405020304" pitchFamily="18" charset="0"/>
                          <a:cs typeface="Calibri" panose="020F0502020204030204" pitchFamily="34" charset="0"/>
                        </a:rPr>
                        <a:t>AVANCE</a:t>
                      </a:r>
                      <a:br>
                        <a:rPr lang="es-EC" sz="1000" b="1" kern="100">
                          <a:effectLst/>
                          <a:latin typeface="Calibri" panose="020F0502020204030204" pitchFamily="34" charset="0"/>
                          <a:ea typeface="Times New Roman" panose="02020603050405020304" pitchFamily="18" charset="0"/>
                          <a:cs typeface="Calibri" panose="020F0502020204030204" pitchFamily="34" charset="0"/>
                        </a:rPr>
                      </a:br>
                      <a:r>
                        <a:rPr lang="es-EC" sz="1000" b="1" kern="100">
                          <a:effectLst/>
                          <a:latin typeface="Calibri" panose="020F0502020204030204" pitchFamily="34" charset="0"/>
                          <a:ea typeface="Times New Roman" panose="02020603050405020304" pitchFamily="18" charset="0"/>
                          <a:cs typeface="Calibri" panose="020F0502020204030204" pitchFamily="34" charset="0"/>
                        </a:rPr>
                        <a:t>(%)</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190500">
                <a:tc>
                  <a:txBody>
                    <a:bodyPr/>
                    <a:lstStyle/>
                    <a:p>
                      <a:pPr>
                        <a:lnSpc>
                          <a:spcPct val="115000"/>
                        </a:lnSpc>
                        <a:spcAft>
                          <a:spcPts val="0"/>
                        </a:spcAft>
                      </a:pPr>
                      <a:r>
                        <a:rPr lang="es-EC" sz="10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Expansión distribución2020-2021-2022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1.508.449,36</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nSpc>
                          <a:spcPct val="115000"/>
                        </a:lnSpc>
                        <a:spcAft>
                          <a:spcPts val="0"/>
                        </a:spcAft>
                      </a:pPr>
                      <a:r>
                        <a:rPr lang="es-EC" sz="10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Expansión distribución 2023</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6.066.577,92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10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52,22</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0" name="Rectángulo 9"/>
          <p:cNvSpPr/>
          <p:nvPr/>
        </p:nvSpPr>
        <p:spPr>
          <a:xfrm>
            <a:off x="128603" y="4006551"/>
            <a:ext cx="5967397" cy="340093"/>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En la siguiente tabla se presentan los proyectos en ejecución:</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2675815624"/>
              </p:ext>
            </p:extLst>
          </p:nvPr>
        </p:nvGraphicFramePr>
        <p:xfrm>
          <a:off x="3924663" y="2779229"/>
          <a:ext cx="5140960" cy="1085850"/>
        </p:xfrm>
        <a:graphic>
          <a:graphicData uri="http://schemas.openxmlformats.org/drawingml/2006/table">
            <a:tbl>
              <a:tblPr firstRow="1" firstCol="1" bandRow="1"/>
              <a:tblGrid>
                <a:gridCol w="4632960">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tblGrid>
              <a:tr h="323850">
                <a:tc>
                  <a:txBody>
                    <a:bodyPr/>
                    <a:lstStyle/>
                    <a:p>
                      <a:pPr algn="ctr">
                        <a:lnSpc>
                          <a:spcPct val="115000"/>
                        </a:lnSpc>
                        <a:spcAft>
                          <a:spcPts val="0"/>
                        </a:spcAft>
                      </a:pPr>
                      <a:r>
                        <a:rPr lang="es-EC" sz="900" b="1" kern="100" dirty="0">
                          <a:effectLst/>
                          <a:latin typeface="Calibri" panose="020F0502020204030204" pitchFamily="34" charset="0"/>
                          <a:ea typeface="Times New Roman" panose="02020603050405020304" pitchFamily="18" charset="0"/>
                          <a:cs typeface="Calibri" panose="020F0502020204030204" pitchFamily="34" charset="0"/>
                        </a:rPr>
                        <a:t>PROYECTOS CON FINANCIAMIENTO EXPANSIÓN DISTRIBUCIÓN 2020-2021-2022</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AVANCE</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190500">
                <a:tc>
                  <a:txBody>
                    <a:bodyPr/>
                    <a:lstStyle/>
                    <a:p>
                      <a:pPr algn="just">
                        <a:lnSpc>
                          <a:spcPct val="115000"/>
                        </a:lnSpc>
                        <a:spcAft>
                          <a:spcPts val="0"/>
                        </a:spcAft>
                      </a:pPr>
                      <a:r>
                        <a:rPr lang="es-EC" sz="9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AMPLIACIÓN Y MEJORAMIENTO AL SISTEMA DE DISTRIBUCIÓN DE LA EERSSA 2021 OT. 125-2021</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REPOTENCIACIÓN DE RED MONOFÁSICA A TRIFÁSICA DEL ALIMENTADOR ZAPOTILLO O.T 41-2022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OBRAS DE EXPANSIÓN EN DISTRIBUCIÓN 2021 O.T 124-2021</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OBRAS DE EXPANSIÓN EN DISTRIBUCIÓN 2022 O.T. 08-2022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3483936753"/>
              </p:ext>
            </p:extLst>
          </p:nvPr>
        </p:nvGraphicFramePr>
        <p:xfrm>
          <a:off x="3924663" y="4638377"/>
          <a:ext cx="5137785" cy="1202436"/>
        </p:xfrm>
        <a:graphic>
          <a:graphicData uri="http://schemas.openxmlformats.org/drawingml/2006/table">
            <a:tbl>
              <a:tblPr firstRow="1" firstCol="1" bandRow="1"/>
              <a:tblGrid>
                <a:gridCol w="4629785">
                  <a:extLst>
                    <a:ext uri="{9D8B030D-6E8A-4147-A177-3AD203B41FA5}">
                      <a16:colId xmlns:a16="http://schemas.microsoft.com/office/drawing/2014/main" val="20000"/>
                    </a:ext>
                  </a:extLst>
                </a:gridCol>
                <a:gridCol w="508000">
                  <a:extLst>
                    <a:ext uri="{9D8B030D-6E8A-4147-A177-3AD203B41FA5}">
                      <a16:colId xmlns:a16="http://schemas.microsoft.com/office/drawing/2014/main" val="20001"/>
                    </a:ext>
                  </a:extLst>
                </a:gridCol>
              </a:tblGrid>
              <a:tr h="304800">
                <a:tc>
                  <a:txBody>
                    <a:bodyPr/>
                    <a:lstStyle/>
                    <a:p>
                      <a:pPr algn="ctr">
                        <a:lnSpc>
                          <a:spcPct val="115000"/>
                        </a:lnSpc>
                        <a:spcAft>
                          <a:spcPts val="0"/>
                        </a:spcAft>
                      </a:pPr>
                      <a:r>
                        <a:rPr lang="es-EC" sz="900" b="1" kern="100" dirty="0">
                          <a:effectLst/>
                          <a:latin typeface="Calibri" panose="020F0502020204030204" pitchFamily="34" charset="0"/>
                          <a:ea typeface="Times New Roman" panose="02020603050405020304" pitchFamily="18" charset="0"/>
                          <a:cs typeface="Calibri" panose="020F0502020204030204" pitchFamily="34" charset="0"/>
                        </a:rPr>
                        <a:t>PROYECTO CON FINANCIAMIENTO EXPANSIÓN DISTRIBUCIÓN 2023</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AVANCE</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3048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PLAN DE ORDENAMIENTO Y DESARROLLO SOSTENIBLE DEL CASCO URBANO CENTRAL DE LA CIUDAD DE LOJA (REGENERACION URBANA)</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98.07</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AMPLIACION Y MEJORAMIENTO AL SISTEMA DE DISTRIBUCIÓN DE LA EERSSA 2023</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just">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OBRAS DE EXPANSIÓN EN DISTRIBUCIÓN 2023</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r">
                        <a:lnSpc>
                          <a:spcPct val="115000"/>
                        </a:lnSpc>
                        <a:spcAft>
                          <a:spcPts val="0"/>
                        </a:spcAft>
                      </a:pPr>
                      <a:r>
                        <a:rPr lang="es-EC" sz="9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AVANCE</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48.17</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09782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2" name="Rectángulo 1"/>
          <p:cNvSpPr/>
          <p:nvPr/>
        </p:nvSpPr>
        <p:spPr>
          <a:xfrm>
            <a:off x="615672" y="744240"/>
            <a:ext cx="2696572" cy="357214"/>
          </a:xfrm>
          <a:prstGeom prst="rect">
            <a:avLst/>
          </a:prstGeom>
        </p:spPr>
        <p:txBody>
          <a:bodyPr wrap="none">
            <a:spAutoFit/>
          </a:bodyPr>
          <a:lstStyle/>
          <a:p>
            <a:pPr algn="just">
              <a:lnSpc>
                <a:spcPct val="115000"/>
              </a:lnSpc>
            </a:pPr>
            <a:r>
              <a:rPr lang="es-EC" sz="1600" b="1" dirty="0"/>
              <a:t>Inversiones Multilaterales</a:t>
            </a:r>
            <a:endParaRPr lang="es-EC"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330925" y="1101454"/>
            <a:ext cx="11660777" cy="835613"/>
          </a:xfrm>
          <a:prstGeom prst="rect">
            <a:avLst/>
          </a:prstGeom>
        </p:spPr>
        <p:txBody>
          <a:bodyPr wrap="square">
            <a:spAutoFit/>
          </a:bodyPr>
          <a:lstStyle/>
          <a:p>
            <a:pPr algn="just">
              <a:lnSpc>
                <a:spcPct val="115000"/>
              </a:lnSpc>
            </a:pPr>
            <a:r>
              <a:rPr lang="es-EC" dirty="0">
                <a:latin typeface="Arial" panose="020B0604020202020204" pitchFamily="34" charset="0"/>
                <a:ea typeface="Calibri" panose="020F0502020204030204" pitchFamily="34" charset="0"/>
                <a:cs typeface="Times New Roman" panose="02020603050405020304" pitchFamily="18" charset="0"/>
              </a:rPr>
              <a:t>En el año 2023, con el financiamiento de recursos provenientes del Banco Interamericano de Desarrollo (BID) para el Plan de Inversiones en Apoyo al Cambio de la Matriz Energética del Ecuador, en la etapa de distribución se continuó con la ejecución de varios proyectos de acuerdo con la siguiente tabla.</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764142841"/>
              </p:ext>
            </p:extLst>
          </p:nvPr>
        </p:nvGraphicFramePr>
        <p:xfrm>
          <a:off x="2560371" y="2154421"/>
          <a:ext cx="6714257" cy="2642902"/>
        </p:xfrm>
        <a:graphic>
          <a:graphicData uri="http://schemas.openxmlformats.org/drawingml/2006/table">
            <a:tbl>
              <a:tblPr firstRow="1" firstCol="1" bandRow="1"/>
              <a:tblGrid>
                <a:gridCol w="2457280">
                  <a:extLst>
                    <a:ext uri="{9D8B030D-6E8A-4147-A177-3AD203B41FA5}">
                      <a16:colId xmlns:a16="http://schemas.microsoft.com/office/drawing/2014/main" val="20000"/>
                    </a:ext>
                  </a:extLst>
                </a:gridCol>
                <a:gridCol w="917153">
                  <a:extLst>
                    <a:ext uri="{9D8B030D-6E8A-4147-A177-3AD203B41FA5}">
                      <a16:colId xmlns:a16="http://schemas.microsoft.com/office/drawing/2014/main" val="20001"/>
                    </a:ext>
                  </a:extLst>
                </a:gridCol>
                <a:gridCol w="917153">
                  <a:extLst>
                    <a:ext uri="{9D8B030D-6E8A-4147-A177-3AD203B41FA5}">
                      <a16:colId xmlns:a16="http://schemas.microsoft.com/office/drawing/2014/main" val="20002"/>
                    </a:ext>
                  </a:extLst>
                </a:gridCol>
                <a:gridCol w="622973">
                  <a:extLst>
                    <a:ext uri="{9D8B030D-6E8A-4147-A177-3AD203B41FA5}">
                      <a16:colId xmlns:a16="http://schemas.microsoft.com/office/drawing/2014/main" val="20003"/>
                    </a:ext>
                  </a:extLst>
                </a:gridCol>
                <a:gridCol w="1799698">
                  <a:extLst>
                    <a:ext uri="{9D8B030D-6E8A-4147-A177-3AD203B41FA5}">
                      <a16:colId xmlns:a16="http://schemas.microsoft.com/office/drawing/2014/main" val="20004"/>
                    </a:ext>
                  </a:extLst>
                </a:gridCol>
              </a:tblGrid>
              <a:tr h="1057160">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PROGRAMA DE INVERSIÓN</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FINANCIADO</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VALOR ASIGNADO</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 SIN IVA </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(USD)</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AVANCE</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OBSERVACIONES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792871">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Apoyo al avance del cambio de la matriz energética del Ecuador 4343/OC-EC (EC-L1223)</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BID V</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2.875.373,39</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85</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Subcomponente FERUM, flujo de caja Ordinario. Programa en ejecución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92871">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Programa de modernización y renovación del sistema eléctrico ecuatoriano 4600/EC (EC-1231)</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BID VI</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1.054.730,00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Programa en ejecución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48380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1" y="0"/>
            <a:ext cx="12192000" cy="6858000"/>
          </a:xfrm>
          <a:prstGeom prst="rect">
            <a:avLst/>
          </a:prstGeom>
          <a:noFill/>
          <a:ln>
            <a:noFill/>
          </a:ln>
        </p:spPr>
      </p:pic>
      <p:sp>
        <p:nvSpPr>
          <p:cNvPr id="117" name="Google Shape;117;p4"/>
          <p:cNvSpPr txBox="1"/>
          <p:nvPr/>
        </p:nvSpPr>
        <p:spPr>
          <a:xfrm>
            <a:off x="133546" y="6364380"/>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dirty="0">
                <a:solidFill>
                  <a:srgbClr val="32266B"/>
                </a:solidFill>
              </a:rPr>
              <a:t>Empresa Eléctrica Regional del Sur S.A.</a:t>
            </a:r>
            <a:endParaRPr sz="1400" b="1" i="0" u="none" strike="noStrike" cap="none" dirty="0">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3" name="Rectángulo 2"/>
          <p:cNvSpPr/>
          <p:nvPr/>
        </p:nvSpPr>
        <p:spPr>
          <a:xfrm>
            <a:off x="133546" y="1192552"/>
            <a:ext cx="11924905" cy="1083374"/>
          </a:xfrm>
          <a:prstGeom prst="rect">
            <a:avLst/>
          </a:prstGeom>
        </p:spPr>
        <p:txBody>
          <a:bodyPr wrap="square">
            <a:spAutoFit/>
          </a:bodyPr>
          <a:lstStyle/>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Con la finalidad de utilizar todos los saldos de ambos programas, se contrataron 4 procesos (2 de obra, 2 de fiscalización). Los procesos de obra y fiscalización se encuentran con contratos en ejecución, se espera culminar con las obras en el mes de febrero del 2024.</a:t>
            </a:r>
            <a:endParaRPr lang="es-EC"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Para del subcomponente de subtransmisión del programa de Apoyo al avance del cambio de la matriz energética del Ecuador 4343/OC-EC (EC-L1223), en el año 2020, el BID dentro del plan de adquisiciones de la EERSSA, aprobó un presupuesto total sin IVA de USD 8 429 941,24.</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615672" y="744240"/>
            <a:ext cx="2696572" cy="357214"/>
          </a:xfrm>
          <a:prstGeom prst="rect">
            <a:avLst/>
          </a:prstGeom>
        </p:spPr>
        <p:txBody>
          <a:bodyPr wrap="none">
            <a:spAutoFit/>
          </a:bodyPr>
          <a:lstStyle/>
          <a:p>
            <a:pPr algn="just">
              <a:lnSpc>
                <a:spcPct val="115000"/>
              </a:lnSpc>
            </a:pPr>
            <a:r>
              <a:rPr lang="es-EC" sz="1600" b="1" dirty="0"/>
              <a:t>Inversiones Multilaterales</a:t>
            </a:r>
            <a:endParaRPr lang="es-EC"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a 3"/>
          <p:cNvGraphicFramePr>
            <a:graphicFrameLocks noGrp="1"/>
          </p:cNvGraphicFramePr>
          <p:nvPr>
            <p:extLst>
              <p:ext uri="{D42A27DB-BD31-4B8C-83A1-F6EECF244321}">
                <p14:modId xmlns:p14="http://schemas.microsoft.com/office/powerpoint/2010/main" val="2154708815"/>
              </p:ext>
            </p:extLst>
          </p:nvPr>
        </p:nvGraphicFramePr>
        <p:xfrm>
          <a:off x="2964612" y="2322485"/>
          <a:ext cx="6170678" cy="1240536"/>
        </p:xfrm>
        <a:graphic>
          <a:graphicData uri="http://schemas.openxmlformats.org/drawingml/2006/table">
            <a:tbl>
              <a:tblPr firstRow="1" firstCol="1" bandRow="1"/>
              <a:tblGrid>
                <a:gridCol w="2042816">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1079863">
                  <a:extLst>
                    <a:ext uri="{9D8B030D-6E8A-4147-A177-3AD203B41FA5}">
                      <a16:colId xmlns:a16="http://schemas.microsoft.com/office/drawing/2014/main" val="20002"/>
                    </a:ext>
                  </a:extLst>
                </a:gridCol>
                <a:gridCol w="1018902">
                  <a:extLst>
                    <a:ext uri="{9D8B030D-6E8A-4147-A177-3AD203B41FA5}">
                      <a16:colId xmlns:a16="http://schemas.microsoft.com/office/drawing/2014/main" val="20003"/>
                    </a:ext>
                  </a:extLst>
                </a:gridCol>
                <a:gridCol w="1158240">
                  <a:extLst>
                    <a:ext uri="{9D8B030D-6E8A-4147-A177-3AD203B41FA5}">
                      <a16:colId xmlns:a16="http://schemas.microsoft.com/office/drawing/2014/main" val="20004"/>
                    </a:ext>
                  </a:extLst>
                </a:gridCol>
              </a:tblGrid>
              <a:tr h="609600">
                <a:tc>
                  <a:txBody>
                    <a:bodyPr/>
                    <a:lstStyle/>
                    <a:p>
                      <a:pPr algn="ctr">
                        <a:lnSpc>
                          <a:spcPct val="115000"/>
                        </a:lnSpc>
                        <a:spcAft>
                          <a:spcPts val="0"/>
                        </a:spcAft>
                      </a:pPr>
                      <a:r>
                        <a:rPr lang="es-EC" sz="900" b="1" kern="100" dirty="0">
                          <a:effectLst/>
                          <a:latin typeface="Calibri" panose="020F0502020204030204" pitchFamily="34" charset="0"/>
                          <a:ea typeface="Times New Roman" panose="02020603050405020304" pitchFamily="18" charset="0"/>
                          <a:cs typeface="Calibri" panose="020F0502020204030204" pitchFamily="34" charset="0"/>
                        </a:rPr>
                        <a:t>PROGRAMA DE INVERSIÓN</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FINANCIADO</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VALOR ASIGNADO</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SIN IVA</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 (USD)</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dirty="0">
                          <a:effectLst/>
                          <a:latin typeface="Calibri" panose="020F0502020204030204" pitchFamily="34" charset="0"/>
                          <a:ea typeface="Times New Roman" panose="02020603050405020304" pitchFamily="18" charset="0"/>
                          <a:cs typeface="Calibri" panose="020F0502020204030204" pitchFamily="34" charset="0"/>
                        </a:rPr>
                        <a:t>AVANCE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OBSERVACIONES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609600">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Apoyo al avance del cambio de la matriz energética del Ecuador 4343/OC-EC (EC-L1223)</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BID V</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8.429.941,24</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29,17</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Subcomponente Subtransmisión, flujo de caja JICA BID V. Programa en ejecución</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5" name="Rectángulo 4"/>
          <p:cNvSpPr/>
          <p:nvPr/>
        </p:nvSpPr>
        <p:spPr>
          <a:xfrm>
            <a:off x="-3" y="3607219"/>
            <a:ext cx="9135293" cy="340093"/>
          </a:xfrm>
          <a:prstGeom prst="rect">
            <a:avLst/>
          </a:prstGeom>
        </p:spPr>
        <p:txBody>
          <a:bodyPr wrap="square">
            <a:spAutoFit/>
          </a:bodyPr>
          <a:lstStyle/>
          <a:p>
            <a:pPr algn="just">
              <a:lnSpc>
                <a:spcPct val="115000"/>
              </a:lnSpc>
            </a:pPr>
            <a:r>
              <a:rPr lang="es-EC" dirty="0">
                <a:latin typeface="Arial" panose="020B0604020202020204" pitchFamily="34" charset="0"/>
                <a:ea typeface="Times New Roman" panose="02020603050405020304" pitchFamily="18" charset="0"/>
                <a:cs typeface="Times New Roman" panose="02020603050405020304" pitchFamily="18" charset="0"/>
              </a:rPr>
              <a:t>El componente indicado anteriormente se compone de la siguiente manera:</a:t>
            </a:r>
            <a:endParaRPr lang="es-EC"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la 7"/>
          <p:cNvGraphicFramePr>
            <a:graphicFrameLocks noGrp="1"/>
          </p:cNvGraphicFramePr>
          <p:nvPr>
            <p:extLst>
              <p:ext uri="{D42A27DB-BD31-4B8C-83A1-F6EECF244321}">
                <p14:modId xmlns:p14="http://schemas.microsoft.com/office/powerpoint/2010/main" val="2198144581"/>
              </p:ext>
            </p:extLst>
          </p:nvPr>
        </p:nvGraphicFramePr>
        <p:xfrm>
          <a:off x="3754118" y="3947312"/>
          <a:ext cx="4683760" cy="2328672"/>
        </p:xfrm>
        <a:graphic>
          <a:graphicData uri="http://schemas.openxmlformats.org/drawingml/2006/table">
            <a:tbl>
              <a:tblPr firstRow="1" firstCol="1" bandRow="1"/>
              <a:tblGrid>
                <a:gridCol w="3485515">
                  <a:extLst>
                    <a:ext uri="{9D8B030D-6E8A-4147-A177-3AD203B41FA5}">
                      <a16:colId xmlns:a16="http://schemas.microsoft.com/office/drawing/2014/main" val="20000"/>
                    </a:ext>
                  </a:extLst>
                </a:gridCol>
                <a:gridCol w="711200">
                  <a:extLst>
                    <a:ext uri="{9D8B030D-6E8A-4147-A177-3AD203B41FA5}">
                      <a16:colId xmlns:a16="http://schemas.microsoft.com/office/drawing/2014/main" val="20001"/>
                    </a:ext>
                  </a:extLst>
                </a:gridCol>
                <a:gridCol w="487045">
                  <a:extLst>
                    <a:ext uri="{9D8B030D-6E8A-4147-A177-3AD203B41FA5}">
                      <a16:colId xmlns:a16="http://schemas.microsoft.com/office/drawing/2014/main" val="20002"/>
                    </a:ext>
                  </a:extLst>
                </a:gridCol>
              </a:tblGrid>
              <a:tr h="609600">
                <a:tc>
                  <a:txBody>
                    <a:bodyPr/>
                    <a:lstStyle/>
                    <a:p>
                      <a:pPr algn="ctr">
                        <a:lnSpc>
                          <a:spcPct val="115000"/>
                        </a:lnSpc>
                        <a:spcAft>
                          <a:spcPts val="0"/>
                        </a:spcAft>
                      </a:pPr>
                      <a:r>
                        <a:rPr lang="es-EC" sz="900" b="1" kern="100" dirty="0">
                          <a:effectLst/>
                          <a:latin typeface="Calibri" panose="020F0502020204030204" pitchFamily="34" charset="0"/>
                          <a:ea typeface="Times New Roman" panose="02020603050405020304" pitchFamily="18" charset="0"/>
                          <a:cs typeface="Calibri" panose="020F0502020204030204" pitchFamily="34" charset="0"/>
                        </a:rPr>
                        <a:t>PROYECTO</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VALOR ASIGNADO</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SIN IVA</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 (USUSD)</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a:lnSpc>
                          <a:spcPct val="115000"/>
                        </a:lnSpc>
                        <a:spcAft>
                          <a:spcPts val="0"/>
                        </a:spcAft>
                      </a:pPr>
                      <a:r>
                        <a:rPr lang="es-EC" sz="900" b="1" kern="100">
                          <a:effectLst/>
                          <a:latin typeface="Calibri" panose="020F0502020204030204" pitchFamily="34" charset="0"/>
                          <a:ea typeface="Times New Roman" panose="02020603050405020304" pitchFamily="18" charset="0"/>
                          <a:cs typeface="Calibri" panose="020F0502020204030204" pitchFamily="34" charset="0"/>
                        </a:rPr>
                        <a:t>AVANCE</a:t>
                      </a:r>
                      <a:br>
                        <a:rPr lang="es-EC" sz="900" b="1" kern="100">
                          <a:effectLst/>
                          <a:latin typeface="Calibri" panose="020F0502020204030204" pitchFamily="34" charset="0"/>
                          <a:ea typeface="Times New Roman" panose="02020603050405020304" pitchFamily="18" charset="0"/>
                          <a:cs typeface="Calibri" panose="020F0502020204030204" pitchFamily="34" charset="0"/>
                        </a:rPr>
                      </a:br>
                      <a:r>
                        <a:rPr lang="es-EC" sz="900" b="1" kern="100">
                          <a:effectLst/>
                          <a:latin typeface="Calibri" panose="020F0502020204030204" pitchFamily="34" charset="0"/>
                          <a:ea typeface="Times New Roman" panose="02020603050405020304" pitchFamily="18" charset="0"/>
                          <a:cs typeface="Calibri" panose="020F0502020204030204" pitchFamily="34" charset="0"/>
                        </a:rPr>
                        <a:t>(%)</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190500">
                <a:tc>
                  <a:txBody>
                    <a:bodyPr/>
                    <a:lstStyle/>
                    <a:p>
                      <a:pPr>
                        <a:lnSpc>
                          <a:spcPct val="115000"/>
                        </a:lnSpc>
                        <a:spcAft>
                          <a:spcPts val="0"/>
                        </a:spcAft>
                      </a:pPr>
                      <a:r>
                        <a:rPr lang="es-EC" sz="900"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DE LA L/S/T BOMBOIZA -GUALAQUIZA</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1.500.000,00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55,00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90500">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DE LA L/ST YANACOCHA - S/E NORTE</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1.516.612,14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55,00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04800">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DE LAS ADECUACIONES PARA LA SUSESTACIÓN NORTE 69/13.8 kV</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850.383,94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65,00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90500">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DE LA SUBESTACIÓN GUALAQUIZA</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2.555.363,31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04800">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DE AMPLIACIÓN DE LA SUBESTACIÓN CATAMAYO</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1.041.338,01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04800">
                <a:tc>
                  <a:txBody>
                    <a:bodyPr/>
                    <a:lstStyle/>
                    <a:p>
                      <a:pP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CONSTRUCCIÓN, RECONFIGURACIÓN Y REPOTENCIACIÓN DE ALIMENTADORES TRIFÁSICOS A 22 KV</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966.243,84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90500">
                <a:tc>
                  <a:txBody>
                    <a:bodyPr/>
                    <a:lstStyle/>
                    <a:p>
                      <a:pPr algn="r">
                        <a:lnSpc>
                          <a:spcPct val="115000"/>
                        </a:lnSpc>
                        <a:spcAft>
                          <a:spcPts val="0"/>
                        </a:spcAft>
                      </a:pPr>
                      <a:r>
                        <a:rPr lang="es-EC" sz="9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s-EC" sz="9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8.429.941,24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C" sz="9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29,17</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286274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63499" y="95739"/>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2" name="Rectángulo 1"/>
          <p:cNvSpPr/>
          <p:nvPr/>
        </p:nvSpPr>
        <p:spPr>
          <a:xfrm>
            <a:off x="901829" y="450580"/>
            <a:ext cx="2064989" cy="641971"/>
          </a:xfrm>
          <a:prstGeom prst="rect">
            <a:avLst/>
          </a:prstGeom>
        </p:spPr>
        <p:txBody>
          <a:bodyPr wrap="none">
            <a:spAutoFit/>
          </a:bodyPr>
          <a:lstStyle/>
          <a:p>
            <a:pPr algn="just">
              <a:lnSpc>
                <a:spcPct val="115000"/>
              </a:lnSpc>
            </a:pPr>
            <a:r>
              <a:rPr lang="es-EC" sz="1600" b="1" dirty="0">
                <a:solidFill>
                  <a:schemeClr val="tx1"/>
                </a:solidFill>
              </a:rPr>
              <a:t>Alumbrado Público</a:t>
            </a:r>
            <a:endParaRPr lang="es-EC" sz="1600" dirty="0">
              <a:solidFill>
                <a:schemeClr val="tx1"/>
              </a:solidFill>
            </a:endParaRPr>
          </a:p>
          <a:p>
            <a:pPr algn="just">
              <a:lnSpc>
                <a:spcPct val="115000"/>
              </a:lnSpc>
            </a:pPr>
            <a:endParaRPr lang="es-EC"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4"/>
          <a:stretch>
            <a:fillRect/>
          </a:stretch>
        </p:blipFill>
        <p:spPr>
          <a:xfrm>
            <a:off x="939692" y="814115"/>
            <a:ext cx="4572834" cy="2625910"/>
          </a:xfrm>
          <a:prstGeom prst="rect">
            <a:avLst/>
          </a:prstGeom>
        </p:spPr>
      </p:pic>
      <p:pic>
        <p:nvPicPr>
          <p:cNvPr id="4" name="Imagen 3"/>
          <p:cNvPicPr>
            <a:picLocks noChangeAspect="1"/>
          </p:cNvPicPr>
          <p:nvPr/>
        </p:nvPicPr>
        <p:blipFill>
          <a:blip r:embed="rId5"/>
          <a:stretch>
            <a:fillRect/>
          </a:stretch>
        </p:blipFill>
        <p:spPr>
          <a:xfrm>
            <a:off x="5956110" y="850110"/>
            <a:ext cx="4851227" cy="2744106"/>
          </a:xfrm>
          <a:prstGeom prst="rect">
            <a:avLst/>
          </a:prstGeom>
        </p:spPr>
      </p:pic>
      <p:pic>
        <p:nvPicPr>
          <p:cNvPr id="5" name="Imagen 4"/>
          <p:cNvPicPr>
            <a:picLocks noChangeAspect="1"/>
          </p:cNvPicPr>
          <p:nvPr/>
        </p:nvPicPr>
        <p:blipFill>
          <a:blip r:embed="rId6"/>
          <a:stretch>
            <a:fillRect/>
          </a:stretch>
        </p:blipFill>
        <p:spPr>
          <a:xfrm>
            <a:off x="7476334" y="3679385"/>
            <a:ext cx="3853517" cy="2029406"/>
          </a:xfrm>
          <a:prstGeom prst="rect">
            <a:avLst/>
          </a:prstGeom>
        </p:spPr>
      </p:pic>
      <p:sp>
        <p:nvSpPr>
          <p:cNvPr id="10" name="Cuadro de texto 29"/>
          <p:cNvSpPr txBox="1">
            <a:spLocks noChangeArrowheads="1"/>
          </p:cNvSpPr>
          <p:nvPr/>
        </p:nvSpPr>
        <p:spPr bwMode="auto">
          <a:xfrm>
            <a:off x="763499" y="3594216"/>
            <a:ext cx="6560410" cy="2537117"/>
          </a:xfrm>
          <a:prstGeom prst="rect">
            <a:avLst/>
          </a:prstGeom>
          <a:noFill/>
          <a:ln w="9525">
            <a:noFill/>
            <a:miter lim="800000"/>
            <a:headEnd/>
            <a:tailEnd/>
          </a:ln>
        </p:spPr>
        <p:txBody>
          <a:bodyPr rot="0" vert="horz" wrap="square" lIns="91440" tIns="45720" rIns="91440" bIns="45720" anchor="t" anchorCtr="0" upright="1">
            <a:noAutofit/>
          </a:bodyPr>
          <a:lstStyle/>
          <a:p>
            <a:r>
              <a:rPr lang="es-EC" sz="1800" b="1" dirty="0"/>
              <a:t>MEJORAS EN ALUMBRADO PÚBLICO</a:t>
            </a:r>
          </a:p>
          <a:p>
            <a:endParaRPr lang="es-ES" sz="1800" b="1" dirty="0"/>
          </a:p>
          <a:p>
            <a:pPr algn="just"/>
            <a:r>
              <a:rPr lang="es-EC" sz="1800" dirty="0"/>
              <a:t>En el 2023, se proyectó la instalación de un total de 134 nuevas luminarias de vapor de sodio y 2,626 nuevas luminarias tipo LED de varias potencias, para incrementar el alumbrado público general en vías y escenarios deportivos de zonas urbanas y rurales, conforme los siguientes proyectos:</a:t>
            </a:r>
          </a:p>
          <a:p>
            <a:endParaRPr lang="es-ES" sz="1800" dirty="0"/>
          </a:p>
          <a:p>
            <a:r>
              <a:rPr lang="es-ES" sz="1800" dirty="0"/>
              <a:t> </a:t>
            </a:r>
          </a:p>
        </p:txBody>
      </p:sp>
    </p:spTree>
    <p:extLst>
      <p:ext uri="{BB962C8B-B14F-4D97-AF65-F5344CB8AC3E}">
        <p14:creationId xmlns:p14="http://schemas.microsoft.com/office/powerpoint/2010/main" val="221091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8597"/>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7" name="Rectángulo 6"/>
          <p:cNvSpPr/>
          <p:nvPr/>
        </p:nvSpPr>
        <p:spPr>
          <a:xfrm>
            <a:off x="832161" y="653142"/>
            <a:ext cx="2064989" cy="641971"/>
          </a:xfrm>
          <a:prstGeom prst="rect">
            <a:avLst/>
          </a:prstGeom>
        </p:spPr>
        <p:txBody>
          <a:bodyPr wrap="none">
            <a:spAutoFit/>
          </a:bodyPr>
          <a:lstStyle/>
          <a:p>
            <a:pPr algn="just">
              <a:lnSpc>
                <a:spcPct val="115000"/>
              </a:lnSpc>
            </a:pPr>
            <a:r>
              <a:rPr lang="es-EC" sz="1600" b="1" dirty="0">
                <a:solidFill>
                  <a:schemeClr val="tx1"/>
                </a:solidFill>
              </a:rPr>
              <a:t>Alumbrado Público</a:t>
            </a:r>
            <a:endParaRPr lang="es-EC" sz="1600" dirty="0">
              <a:solidFill>
                <a:schemeClr val="tx1"/>
              </a:solidFill>
            </a:endParaRPr>
          </a:p>
          <a:p>
            <a:pPr algn="just">
              <a:lnSpc>
                <a:spcPct val="115000"/>
              </a:lnSpc>
            </a:pPr>
            <a:endParaRPr lang="es-EC"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743911" y="1042913"/>
            <a:ext cx="1513556" cy="307777"/>
          </a:xfrm>
          <a:prstGeom prst="rect">
            <a:avLst/>
          </a:prstGeom>
        </p:spPr>
        <p:txBody>
          <a:bodyPr wrap="none">
            <a:spAutoFit/>
          </a:bodyPr>
          <a:lstStyle/>
          <a:p>
            <a:r>
              <a:rPr lang="es-EC" dirty="0"/>
              <a:t>CALIDAD SAPG</a:t>
            </a:r>
          </a:p>
        </p:txBody>
      </p:sp>
      <p:graphicFrame>
        <p:nvGraphicFramePr>
          <p:cNvPr id="5" name="Tabla 4"/>
          <p:cNvGraphicFramePr>
            <a:graphicFrameLocks noGrp="1"/>
          </p:cNvGraphicFramePr>
          <p:nvPr>
            <p:extLst>
              <p:ext uri="{D42A27DB-BD31-4B8C-83A1-F6EECF244321}">
                <p14:modId xmlns:p14="http://schemas.microsoft.com/office/powerpoint/2010/main" val="3597264844"/>
              </p:ext>
            </p:extLst>
          </p:nvPr>
        </p:nvGraphicFramePr>
        <p:xfrm>
          <a:off x="3115380" y="1042913"/>
          <a:ext cx="4922157" cy="1320165"/>
        </p:xfrm>
        <a:graphic>
          <a:graphicData uri="http://schemas.openxmlformats.org/drawingml/2006/table">
            <a:tbl>
              <a:tblPr/>
              <a:tblGrid>
                <a:gridCol w="2684054">
                  <a:extLst>
                    <a:ext uri="{9D8B030D-6E8A-4147-A177-3AD203B41FA5}">
                      <a16:colId xmlns:a16="http://schemas.microsoft.com/office/drawing/2014/main" val="20000"/>
                    </a:ext>
                  </a:extLst>
                </a:gridCol>
                <a:gridCol w="1175657">
                  <a:extLst>
                    <a:ext uri="{9D8B030D-6E8A-4147-A177-3AD203B41FA5}">
                      <a16:colId xmlns:a16="http://schemas.microsoft.com/office/drawing/2014/main" val="20001"/>
                    </a:ext>
                  </a:extLst>
                </a:gridCol>
                <a:gridCol w="1062446">
                  <a:extLst>
                    <a:ext uri="{9D8B030D-6E8A-4147-A177-3AD203B41FA5}">
                      <a16:colId xmlns:a16="http://schemas.microsoft.com/office/drawing/2014/main" val="20002"/>
                    </a:ext>
                  </a:extLst>
                </a:gridCol>
              </a:tblGrid>
              <a:tr h="285750">
                <a:tc>
                  <a:txBody>
                    <a:bodyPr/>
                    <a:lstStyle/>
                    <a:p>
                      <a:pPr algn="ctr" fontAlgn="ctr"/>
                      <a:r>
                        <a:rPr lang="es-EC" sz="800" b="1" i="0" u="none" strike="noStrike" dirty="0">
                          <a:solidFill>
                            <a:srgbClr val="000000"/>
                          </a:solidFill>
                          <a:effectLst/>
                          <a:latin typeface="Calibri" panose="020F0502020204030204" pitchFamily="34" charset="0"/>
                        </a:rPr>
                        <a:t>NOMBRE DEL PROYECTO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800" b="1" i="0" u="none" strike="noStrike">
                          <a:solidFill>
                            <a:srgbClr val="000000"/>
                          </a:solidFill>
                          <a:effectLst/>
                          <a:latin typeface="Calibri" panose="020F0502020204030204" pitchFamily="34" charset="0"/>
                        </a:rPr>
                        <a:t>MONTO </a:t>
                      </a:r>
                      <a:br>
                        <a:rPr lang="es-EC" sz="800" b="1" i="0" u="none" strike="noStrike">
                          <a:solidFill>
                            <a:srgbClr val="000000"/>
                          </a:solidFill>
                          <a:effectLst/>
                          <a:latin typeface="Calibri" panose="020F0502020204030204" pitchFamily="34" charset="0"/>
                        </a:rPr>
                      </a:br>
                      <a:r>
                        <a:rPr lang="es-EC" sz="800" b="1" i="0" u="none" strike="noStrike">
                          <a:solidFill>
                            <a:srgbClr val="000000"/>
                          </a:solidFill>
                          <a:effectLst/>
                          <a:latin typeface="Calibri" panose="020F0502020204030204" pitchFamily="34" charset="0"/>
                        </a:rPr>
                        <a:t> 2023 (USD)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800" b="1" i="0" u="none" strike="noStrike">
                          <a:solidFill>
                            <a:srgbClr val="000000"/>
                          </a:solidFill>
                          <a:effectLst/>
                          <a:latin typeface="Calibri" panose="020F0502020204030204" pitchFamily="34" charset="0"/>
                        </a:rPr>
                        <a:t>Estado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352425">
                <a:tc>
                  <a:txBody>
                    <a:bodyPr/>
                    <a:lstStyle/>
                    <a:p>
                      <a:pPr algn="ctr" fontAlgn="ctr"/>
                      <a:r>
                        <a:rPr lang="es-EC" sz="800" b="0" i="0" u="none" strike="noStrike" dirty="0">
                          <a:solidFill>
                            <a:srgbClr val="000000"/>
                          </a:solidFill>
                          <a:effectLst/>
                          <a:latin typeface="Calibri" panose="020F0502020204030204" pitchFamily="34" charset="0"/>
                        </a:rPr>
                        <a:t>CAMBIO DE LUMINARIAS DE VAPOR DE SODIO 2022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dirty="0">
                          <a:solidFill>
                            <a:srgbClr val="000000"/>
                          </a:solidFill>
                          <a:effectLst/>
                          <a:latin typeface="Calibri" panose="020F0502020204030204" pitchFamily="34" charset="0"/>
                        </a:rPr>
                        <a:t>92,864.60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dirty="0">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8625">
                <a:tc>
                  <a:txBody>
                    <a:bodyPr/>
                    <a:lstStyle/>
                    <a:p>
                      <a:pPr algn="ctr" fontAlgn="ctr"/>
                      <a:r>
                        <a:rPr lang="es-ES" sz="800" b="0" i="0" u="none" strike="noStrike">
                          <a:solidFill>
                            <a:srgbClr val="000000"/>
                          </a:solidFill>
                          <a:effectLst/>
                          <a:latin typeface="Calibri" panose="020F0502020204030204" pitchFamily="34" charset="0"/>
                        </a:rPr>
                        <a:t>MEJORAMIENTO EN LA ILUMINACION DEL REDONDEL DEL CAFICULTOR (PUYANGO)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9,074.96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ctr" fontAlgn="ctr"/>
                      <a:r>
                        <a:rPr lang="es-EC" sz="800" b="0" i="0" u="none" strike="noStrike">
                          <a:solidFill>
                            <a:srgbClr val="000000"/>
                          </a:solidFill>
                          <a:effectLst/>
                          <a:latin typeface="Calibri" panose="020F0502020204030204" pitchFamily="34" charset="0"/>
                        </a:rPr>
                        <a:t>MIGRACION DEL SISTEMA DE ALUMBRADO PUBLICO GENERAL A TECNOLOGIA LED 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dirty="0">
                          <a:solidFill>
                            <a:srgbClr val="000000"/>
                          </a:solidFill>
                          <a:effectLst/>
                          <a:latin typeface="Calibri" panose="020F0502020204030204" pitchFamily="34" charset="0"/>
                        </a:rPr>
                        <a:t>87,408.31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dirty="0">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Rectángulo 7"/>
          <p:cNvSpPr/>
          <p:nvPr/>
        </p:nvSpPr>
        <p:spPr>
          <a:xfrm>
            <a:off x="491524" y="2581798"/>
            <a:ext cx="1784463" cy="307777"/>
          </a:xfrm>
          <a:prstGeom prst="rect">
            <a:avLst/>
          </a:prstGeom>
        </p:spPr>
        <p:txBody>
          <a:bodyPr wrap="none">
            <a:spAutoFit/>
          </a:bodyPr>
          <a:lstStyle/>
          <a:p>
            <a:r>
              <a:rPr lang="es-EC" dirty="0"/>
              <a:t>EXPANSIÓN SAPG</a:t>
            </a:r>
          </a:p>
        </p:txBody>
      </p:sp>
      <p:graphicFrame>
        <p:nvGraphicFramePr>
          <p:cNvPr id="9" name="Tabla 8"/>
          <p:cNvGraphicFramePr>
            <a:graphicFrameLocks noGrp="1"/>
          </p:cNvGraphicFramePr>
          <p:nvPr>
            <p:extLst>
              <p:ext uri="{D42A27DB-BD31-4B8C-83A1-F6EECF244321}">
                <p14:modId xmlns:p14="http://schemas.microsoft.com/office/powerpoint/2010/main" val="2965967986"/>
              </p:ext>
            </p:extLst>
          </p:nvPr>
        </p:nvGraphicFramePr>
        <p:xfrm>
          <a:off x="2436586" y="2581798"/>
          <a:ext cx="7493000" cy="3291840"/>
        </p:xfrm>
        <a:graphic>
          <a:graphicData uri="http://schemas.openxmlformats.org/drawingml/2006/table">
            <a:tbl>
              <a:tblPr/>
              <a:tblGrid>
                <a:gridCol w="3998806">
                  <a:extLst>
                    <a:ext uri="{9D8B030D-6E8A-4147-A177-3AD203B41FA5}">
                      <a16:colId xmlns:a16="http://schemas.microsoft.com/office/drawing/2014/main" val="20000"/>
                    </a:ext>
                  </a:extLst>
                </a:gridCol>
                <a:gridCol w="2085091">
                  <a:extLst>
                    <a:ext uri="{9D8B030D-6E8A-4147-A177-3AD203B41FA5}">
                      <a16:colId xmlns:a16="http://schemas.microsoft.com/office/drawing/2014/main" val="20001"/>
                    </a:ext>
                  </a:extLst>
                </a:gridCol>
                <a:gridCol w="1409103">
                  <a:extLst>
                    <a:ext uri="{9D8B030D-6E8A-4147-A177-3AD203B41FA5}">
                      <a16:colId xmlns:a16="http://schemas.microsoft.com/office/drawing/2014/main" val="20002"/>
                    </a:ext>
                  </a:extLst>
                </a:gridCol>
              </a:tblGrid>
              <a:tr h="190500">
                <a:tc>
                  <a:txBody>
                    <a:bodyPr/>
                    <a:lstStyle/>
                    <a:p>
                      <a:pPr algn="ctr" fontAlgn="ctr"/>
                      <a:r>
                        <a:rPr lang="es-EC" sz="800" b="1" i="0" u="none" strike="noStrike" dirty="0">
                          <a:solidFill>
                            <a:srgbClr val="000000"/>
                          </a:solidFill>
                          <a:effectLst/>
                          <a:latin typeface="Calibri" panose="020F0502020204030204" pitchFamily="34" charset="0"/>
                        </a:rPr>
                        <a:t>NOMBRE DEL PROYECTO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800" b="1" i="0" u="none" strike="noStrike">
                          <a:solidFill>
                            <a:srgbClr val="000000"/>
                          </a:solidFill>
                          <a:effectLst/>
                          <a:latin typeface="Calibri" panose="020F0502020204030204" pitchFamily="34" charset="0"/>
                        </a:rPr>
                        <a:t>MONTO </a:t>
                      </a:r>
                      <a:br>
                        <a:rPr lang="es-EC" sz="800" b="1" i="0" u="none" strike="noStrike">
                          <a:solidFill>
                            <a:srgbClr val="000000"/>
                          </a:solidFill>
                          <a:effectLst/>
                          <a:latin typeface="Calibri" panose="020F0502020204030204" pitchFamily="34" charset="0"/>
                        </a:rPr>
                      </a:br>
                      <a:r>
                        <a:rPr lang="es-EC" sz="800" b="1" i="0" u="none" strike="noStrike">
                          <a:solidFill>
                            <a:srgbClr val="000000"/>
                          </a:solidFill>
                          <a:effectLst/>
                          <a:latin typeface="Calibri" panose="020F0502020204030204" pitchFamily="34" charset="0"/>
                        </a:rPr>
                        <a:t> 2023 (USD)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EC" sz="800" b="1" i="0" u="none" strike="noStrike">
                          <a:solidFill>
                            <a:srgbClr val="000000"/>
                          </a:solidFill>
                          <a:effectLst/>
                          <a:latin typeface="Calibri" panose="020F0502020204030204" pitchFamily="34" charset="0"/>
                        </a:rPr>
                        <a:t>Estado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0000"/>
                  </a:ext>
                </a:extLst>
              </a:tr>
              <a:tr h="190500">
                <a:tc>
                  <a:txBody>
                    <a:bodyPr/>
                    <a:lstStyle/>
                    <a:p>
                      <a:pPr algn="ctr" fontAlgn="ctr"/>
                      <a:r>
                        <a:rPr lang="es-ES" sz="800" b="0" i="0" u="none" strike="noStrike">
                          <a:solidFill>
                            <a:srgbClr val="000000"/>
                          </a:solidFill>
                          <a:effectLst/>
                          <a:latin typeface="Calibri" panose="020F0502020204030204" pitchFamily="34" charset="0"/>
                        </a:rPr>
                        <a:t>ILUMINACION DE LA AV. ANGEL FELICISIMO ROJAS (PASO LATERAL)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122,738.92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90500">
                <a:tc>
                  <a:txBody>
                    <a:bodyPr/>
                    <a:lstStyle/>
                    <a:p>
                      <a:pPr algn="ctr" fontAlgn="ctr"/>
                      <a:r>
                        <a:rPr lang="es-ES" sz="800" b="0" i="0" u="none" strike="noStrike">
                          <a:solidFill>
                            <a:srgbClr val="000000"/>
                          </a:solidFill>
                          <a:effectLst/>
                          <a:latin typeface="Calibri" panose="020F0502020204030204" pitchFamily="34" charset="0"/>
                        </a:rPr>
                        <a:t>ILUMINACION EN EL SECTOR LA PISTA (ZAMORA)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21,268.76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ctr" fontAlgn="ctr"/>
                      <a:r>
                        <a:rPr lang="es-EC" sz="800" b="0" i="0" u="none" strike="noStrike">
                          <a:solidFill>
                            <a:srgbClr val="000000"/>
                          </a:solidFill>
                          <a:effectLst/>
                          <a:latin typeface="Calibri" panose="020F0502020204030204" pitchFamily="34" charset="0"/>
                        </a:rPr>
                        <a:t>ILUMINACION DE SENDEROS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23,072.33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algn="ctr" fontAlgn="ctr"/>
                      <a:r>
                        <a:rPr lang="es-ES" sz="800" b="0" i="0" u="none" strike="noStrike">
                          <a:solidFill>
                            <a:srgbClr val="000000"/>
                          </a:solidFill>
                          <a:effectLst/>
                          <a:latin typeface="Calibri" panose="020F0502020204030204" pitchFamily="34" charset="0"/>
                        </a:rPr>
                        <a:t>ILUMINACION DESDE EL PUENTE BOMBUSCARO HASTA TIMBARA (ZAMORA)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66,482.64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0500">
                <a:tc>
                  <a:txBody>
                    <a:bodyPr/>
                    <a:lstStyle/>
                    <a:p>
                      <a:pPr algn="ctr" fontAlgn="ctr"/>
                      <a:r>
                        <a:rPr lang="es-ES" sz="800" b="0" i="0" u="none" strike="noStrike">
                          <a:solidFill>
                            <a:srgbClr val="000000"/>
                          </a:solidFill>
                          <a:effectLst/>
                          <a:latin typeface="Calibri" panose="020F0502020204030204" pitchFamily="34" charset="0"/>
                        </a:rPr>
                        <a:t>AMPLIACION DE REDES PARA ALUMBRADO PUBLICO GENERAL 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455,171.89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0500">
                <a:tc>
                  <a:txBody>
                    <a:bodyPr/>
                    <a:lstStyle/>
                    <a:p>
                      <a:pPr algn="ctr" fontAlgn="ctr"/>
                      <a:r>
                        <a:rPr lang="es-EC" sz="800" b="0" i="0" u="none" strike="noStrike">
                          <a:solidFill>
                            <a:srgbClr val="000000"/>
                          </a:solidFill>
                          <a:effectLst/>
                          <a:latin typeface="Calibri" panose="020F0502020204030204" pitchFamily="34" charset="0"/>
                        </a:rPr>
                        <a:t>ILUMINACION ESCENARIOS DEPORTIVOS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28,406.78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0500">
                <a:tc>
                  <a:txBody>
                    <a:bodyPr/>
                    <a:lstStyle/>
                    <a:p>
                      <a:pPr algn="ctr" fontAlgn="ctr"/>
                      <a:r>
                        <a:rPr lang="es-ES" sz="800" b="0" i="0" u="none" strike="noStrike">
                          <a:solidFill>
                            <a:srgbClr val="000000"/>
                          </a:solidFill>
                          <a:effectLst/>
                          <a:latin typeface="Calibri" panose="020F0502020204030204" pitchFamily="34" charset="0"/>
                        </a:rPr>
                        <a:t>ADQUISICION DE LUMINARIAS Y REFLECTORES 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162,993.22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47650">
                <a:tc>
                  <a:txBody>
                    <a:bodyPr/>
                    <a:lstStyle/>
                    <a:p>
                      <a:pPr algn="ctr" fontAlgn="ctr"/>
                      <a:r>
                        <a:rPr lang="es-ES" sz="800" b="0" i="0" u="none" strike="noStrike">
                          <a:solidFill>
                            <a:srgbClr val="000000"/>
                          </a:solidFill>
                          <a:effectLst/>
                          <a:latin typeface="Calibri" panose="020F0502020204030204" pitchFamily="34" charset="0"/>
                        </a:rPr>
                        <a:t>AMPLIACION DE REDES PARA ALUMBRADO PUBLICO GENERAL 2022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170,220.40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14325">
                <a:tc>
                  <a:txBody>
                    <a:bodyPr/>
                    <a:lstStyle/>
                    <a:p>
                      <a:pPr algn="ctr" fontAlgn="ctr"/>
                      <a:r>
                        <a:rPr lang="es-ES" sz="800" b="0" i="0" u="none" strike="noStrike" dirty="0">
                          <a:solidFill>
                            <a:srgbClr val="000000"/>
                          </a:solidFill>
                          <a:effectLst/>
                          <a:latin typeface="Calibri" panose="020F0502020204030204" pitchFamily="34" charset="0"/>
                        </a:rPr>
                        <a:t>INSTALACION DE LUMINARIAS EN OBRAS DE EXPANSION Y MEJORAMIENTO DE REDES DE DISTRIBUCION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78,907.00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90500">
                <a:tc>
                  <a:txBody>
                    <a:bodyPr/>
                    <a:lstStyle/>
                    <a:p>
                      <a:pPr algn="ctr" fontAlgn="ctr"/>
                      <a:r>
                        <a:rPr lang="es-ES" sz="800" b="0" i="0" u="none" strike="noStrike">
                          <a:solidFill>
                            <a:srgbClr val="000000"/>
                          </a:solidFill>
                          <a:effectLst/>
                          <a:latin typeface="Calibri" panose="020F0502020204030204" pitchFamily="34" charset="0"/>
                        </a:rPr>
                        <a:t>AMPLIACION DE REDES PARA ALUMBRADO PUBLICO GENERAL 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164,753.86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90500">
                <a:tc>
                  <a:txBody>
                    <a:bodyPr/>
                    <a:lstStyle/>
                    <a:p>
                      <a:pPr algn="ctr" fontAlgn="ctr"/>
                      <a:r>
                        <a:rPr lang="es-EC" sz="800" b="0" i="0" u="none" strike="noStrike">
                          <a:solidFill>
                            <a:srgbClr val="000000"/>
                          </a:solidFill>
                          <a:effectLst/>
                          <a:latin typeface="Calibri" panose="020F0502020204030204" pitchFamily="34" charset="0"/>
                        </a:rPr>
                        <a:t>AMPLIACION DE REDES PARA ALUMBRADO PUBLICO GENERAL I PARTE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284,120.31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Ejecutado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90500">
                <a:tc>
                  <a:txBody>
                    <a:bodyPr/>
                    <a:lstStyle/>
                    <a:p>
                      <a:pPr algn="ctr" fontAlgn="ctr"/>
                      <a:r>
                        <a:rPr lang="es-ES" sz="800" b="0" i="0" u="none" strike="noStrike">
                          <a:solidFill>
                            <a:srgbClr val="000000"/>
                          </a:solidFill>
                          <a:effectLst/>
                          <a:latin typeface="Calibri" panose="020F0502020204030204" pitchFamily="34" charset="0"/>
                        </a:rPr>
                        <a:t>ILUMINACION DE LA VIA DE ACCESO A EL PANGUI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32,690.97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90500">
                <a:tc>
                  <a:txBody>
                    <a:bodyPr/>
                    <a:lstStyle/>
                    <a:p>
                      <a:pPr algn="ctr" fontAlgn="ctr"/>
                      <a:r>
                        <a:rPr lang="es-EC" sz="800" b="0" i="0" u="none" strike="noStrike">
                          <a:solidFill>
                            <a:srgbClr val="000000"/>
                          </a:solidFill>
                          <a:effectLst/>
                          <a:latin typeface="Calibri" panose="020F0502020204030204" pitchFamily="34" charset="0"/>
                        </a:rPr>
                        <a:t>ILUMINACION DE LA VIA DE ACCESO A OLMEDO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40,703.86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90500">
                <a:tc>
                  <a:txBody>
                    <a:bodyPr/>
                    <a:lstStyle/>
                    <a:p>
                      <a:pPr algn="ctr" fontAlgn="ctr"/>
                      <a:r>
                        <a:rPr lang="es-EC" sz="800" b="0" i="0" u="none" strike="noStrike">
                          <a:solidFill>
                            <a:srgbClr val="000000"/>
                          </a:solidFill>
                          <a:effectLst/>
                          <a:latin typeface="Calibri" panose="020F0502020204030204" pitchFamily="34" charset="0"/>
                        </a:rPr>
                        <a:t>ILUMINACION DE LA VIA DE ACCESO A CHAGUARPAMBA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67,844.69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En ejecución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90500">
                <a:tc>
                  <a:txBody>
                    <a:bodyPr/>
                    <a:lstStyle/>
                    <a:p>
                      <a:pPr algn="ctr" fontAlgn="ctr"/>
                      <a:r>
                        <a:rPr lang="es-EC" sz="800" b="0" i="0" u="none" strike="noStrike">
                          <a:solidFill>
                            <a:srgbClr val="000000"/>
                          </a:solidFill>
                          <a:effectLst/>
                          <a:latin typeface="Calibri" panose="020F0502020204030204" pitchFamily="34" charset="0"/>
                        </a:rPr>
                        <a:t>ADQUISICION DE VEHICULO CANASTA PARA ALUMBRADO PUBLICO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a:solidFill>
                            <a:srgbClr val="000000"/>
                          </a:solidFill>
                          <a:effectLst/>
                          <a:latin typeface="Calibri" panose="020F0502020204030204" pitchFamily="34" charset="0"/>
                        </a:rPr>
                        <a:t>200,900.00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C" sz="800" b="0" i="0" u="none" strike="noStrike" dirty="0">
                          <a:solidFill>
                            <a:srgbClr val="000000"/>
                          </a:solidFill>
                          <a:effectLst/>
                          <a:latin typeface="Calibri" panose="020F0502020204030204" pitchFamily="34" charset="0"/>
                        </a:rPr>
                        <a:t>Ejecutado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2835448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8" name="CuadroTexto 7"/>
          <p:cNvSpPr txBox="1"/>
          <p:nvPr/>
        </p:nvSpPr>
        <p:spPr>
          <a:xfrm>
            <a:off x="935239" y="1459382"/>
            <a:ext cx="10321522" cy="3539430"/>
          </a:xfrm>
          <a:prstGeom prst="rect">
            <a:avLst/>
          </a:prstGeom>
          <a:noFill/>
        </p:spPr>
        <p:txBody>
          <a:bodyPr wrap="square" rtlCol="0">
            <a:spAutoFit/>
          </a:bodyPr>
          <a:lstStyle/>
          <a:p>
            <a:pPr marL="285750" indent="-285750">
              <a:buFont typeface="Arial" panose="020B0604020202020204" pitchFamily="34" charset="0"/>
              <a:buChar char="•"/>
            </a:pPr>
            <a:r>
              <a:rPr lang="es-EC" sz="2800" dirty="0"/>
              <a:t>Dirección Matriz: Rocafuerte 162-26 y Olmedo (Loja-Ecuador)</a:t>
            </a:r>
          </a:p>
          <a:p>
            <a:pPr marL="285750" indent="-285750">
              <a:buFont typeface="Arial" panose="020B0604020202020204" pitchFamily="34" charset="0"/>
              <a:buChar char="•"/>
            </a:pPr>
            <a:r>
              <a:rPr lang="es-EC" sz="2800" dirty="0"/>
              <a:t>Correo Electrónico:  </a:t>
            </a:r>
            <a:r>
              <a:rPr lang="es-EC" sz="2800" dirty="0">
                <a:hlinkClick r:id="rId4"/>
              </a:rPr>
              <a:t>eerssa@eerssa.gob.ec</a:t>
            </a:r>
            <a:r>
              <a:rPr lang="es-EC" sz="2800" dirty="0"/>
              <a:t> </a:t>
            </a:r>
          </a:p>
          <a:p>
            <a:pPr marL="285750" indent="-285750">
              <a:buFont typeface="Arial" panose="020B0604020202020204" pitchFamily="34" charset="0"/>
              <a:buChar char="•"/>
            </a:pPr>
            <a:r>
              <a:rPr lang="es-EC" sz="2800" dirty="0"/>
              <a:t>Página Web: </a:t>
            </a:r>
            <a:r>
              <a:rPr lang="es-EC" sz="2800" dirty="0">
                <a:hlinkClick r:id="rId5"/>
              </a:rPr>
              <a:t>www.eerssa.gob.ec</a:t>
            </a:r>
            <a:r>
              <a:rPr lang="es-EC" sz="2800" dirty="0"/>
              <a:t> </a:t>
            </a:r>
          </a:p>
          <a:p>
            <a:pPr marL="285750" indent="-285750">
              <a:buFont typeface="Arial" panose="020B0604020202020204" pitchFamily="34" charset="0"/>
              <a:buChar char="•"/>
            </a:pPr>
            <a:r>
              <a:rPr lang="es-EC" sz="2800" dirty="0"/>
              <a:t>Teléfonos: (07)  3700-200</a:t>
            </a:r>
          </a:p>
          <a:p>
            <a:pPr marL="285750" indent="-285750">
              <a:buFont typeface="Arial" panose="020B0604020202020204" pitchFamily="34" charset="0"/>
              <a:buChar char="•"/>
            </a:pPr>
            <a:r>
              <a:rPr lang="es-EC" sz="2800" dirty="0"/>
              <a:t>Call Center: 136</a:t>
            </a:r>
          </a:p>
          <a:p>
            <a:pPr marL="285750" indent="-285750">
              <a:buFont typeface="Arial" panose="020B0604020202020204" pitchFamily="34" charset="0"/>
              <a:buChar char="•"/>
            </a:pPr>
            <a:r>
              <a:rPr lang="es-EC" sz="2800" dirty="0"/>
              <a:t>Nro. RUC: 1190005646001</a:t>
            </a:r>
          </a:p>
          <a:p>
            <a:pPr marL="285750" indent="-285750">
              <a:buFont typeface="Arial" panose="020B0604020202020204" pitchFamily="34" charset="0"/>
              <a:buChar char="•"/>
            </a:pPr>
            <a:r>
              <a:rPr lang="es-EC" sz="2800" dirty="0"/>
              <a:t>Redes Sociales: </a:t>
            </a:r>
            <a:r>
              <a:rPr lang="es-EC" sz="2800" dirty="0">
                <a:hlinkClick r:id="rId6"/>
              </a:rPr>
              <a:t>www.facebook.com/eerssaoficial</a:t>
            </a:r>
            <a:r>
              <a:rPr lang="es-EC" sz="2800" dirty="0"/>
              <a:t> ;  </a:t>
            </a:r>
            <a:r>
              <a:rPr lang="es-EC" sz="2800" dirty="0">
                <a:solidFill>
                  <a:schemeClr val="accent2">
                    <a:lumMod val="75000"/>
                  </a:schemeClr>
                </a:solidFill>
              </a:rPr>
              <a:t>twitter.com/eerssaoficial</a:t>
            </a:r>
          </a:p>
        </p:txBody>
      </p:sp>
    </p:spTree>
    <p:extLst>
      <p:ext uri="{BB962C8B-B14F-4D97-AF65-F5344CB8AC3E}">
        <p14:creationId xmlns:p14="http://schemas.microsoft.com/office/powerpoint/2010/main" val="4251308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87085"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4" name="Rectángulo 3"/>
          <p:cNvSpPr/>
          <p:nvPr/>
        </p:nvSpPr>
        <p:spPr>
          <a:xfrm>
            <a:off x="768587" y="677941"/>
            <a:ext cx="3618298" cy="338554"/>
          </a:xfrm>
          <a:prstGeom prst="rect">
            <a:avLst/>
          </a:prstGeom>
        </p:spPr>
        <p:txBody>
          <a:bodyPr wrap="none">
            <a:spAutoFit/>
          </a:bodyPr>
          <a:lstStyle/>
          <a:p>
            <a:pPr marL="114300" lvl="3" indent="0" algn="just">
              <a:spcAft>
                <a:spcPts val="1200"/>
              </a:spcAft>
              <a:buNone/>
            </a:pPr>
            <a:r>
              <a:rPr lang="es-EC" sz="1600" b="1" dirty="0"/>
              <a:t>Mantenimiento de Subestaciones</a:t>
            </a:r>
            <a:r>
              <a:rPr lang="es-MX" sz="1600" b="1" dirty="0"/>
              <a:t>:</a:t>
            </a:r>
          </a:p>
        </p:txBody>
      </p:sp>
      <p:sp>
        <p:nvSpPr>
          <p:cNvPr id="8" name="Rectángulo 7"/>
          <p:cNvSpPr/>
          <p:nvPr/>
        </p:nvSpPr>
        <p:spPr>
          <a:xfrm>
            <a:off x="156754" y="1134001"/>
            <a:ext cx="12035246" cy="451406"/>
          </a:xfrm>
          <a:prstGeom prst="rect">
            <a:avLst/>
          </a:prstGeom>
        </p:spPr>
        <p:txBody>
          <a:bodyPr wrap="square">
            <a:spAutoFit/>
          </a:bodyPr>
          <a:lstStyle/>
          <a:p>
            <a:pPr indent="-266700" algn="just">
              <a:lnSpc>
                <a:spcPts val="1440"/>
              </a:lnSpc>
              <a:spcBef>
                <a:spcPts val="1200"/>
              </a:spcBef>
              <a:tabLst>
                <a:tab pos="285750" algn="l"/>
              </a:tabLst>
            </a:pPr>
            <a:r>
              <a:rPr lang="es-ES_tradnl" kern="100" dirty="0">
                <a:latin typeface="Calibri" panose="020F0502020204030204" pitchFamily="34" charset="0"/>
                <a:ea typeface="Calibri" panose="020F0502020204030204" pitchFamily="34" charset="0"/>
                <a:cs typeface="Arial Narrow" panose="020B0606020202030204" pitchFamily="34" charset="0"/>
              </a:rPr>
              <a:t>Con la finalidad de reducir la cantidad de desconexiones, mejorando la calidad y continuidad del servicio eléctrico a los clientes, se han venido ejecutando labores de mantenimiento: predictivo, preventivo y correctivo en las Subestaciones de Subtransmisión. La tabla resumen se muestran a continuación:</a:t>
            </a:r>
            <a:endParaRPr lang="es-EC" sz="1100" kern="100" dirty="0">
              <a:effectLst/>
              <a:latin typeface="Arial Narrow" panose="020B0606020202030204" pitchFamily="34" charset="0"/>
              <a:ea typeface="Arial Narrow" panose="020B0606020202030204" pitchFamily="34" charset="0"/>
              <a:cs typeface="Arial Narrow" panose="020B0606020202030204" pitchFamily="34" charset="0"/>
            </a:endParaRPr>
          </a:p>
        </p:txBody>
      </p:sp>
      <p:pic>
        <p:nvPicPr>
          <p:cNvPr id="11" name="Imagen 10"/>
          <p:cNvPicPr/>
          <p:nvPr/>
        </p:nvPicPr>
        <p:blipFill>
          <a:blip r:embed="rId4">
            <a:extLst>
              <a:ext uri="{28A0092B-C50C-407E-A947-70E740481C1C}">
                <a14:useLocalDpi xmlns:a14="http://schemas.microsoft.com/office/drawing/2010/main" val="0"/>
              </a:ext>
            </a:extLst>
          </a:blip>
          <a:srcRect/>
          <a:stretch>
            <a:fillRect/>
          </a:stretch>
        </p:blipFill>
        <p:spPr bwMode="auto">
          <a:xfrm>
            <a:off x="2768055" y="1597707"/>
            <a:ext cx="7368721" cy="4297996"/>
          </a:xfrm>
          <a:prstGeom prst="rect">
            <a:avLst/>
          </a:prstGeom>
          <a:noFill/>
          <a:ln>
            <a:noFill/>
          </a:ln>
        </p:spPr>
      </p:pic>
    </p:spTree>
    <p:extLst>
      <p:ext uri="{BB962C8B-B14F-4D97-AF65-F5344CB8AC3E}">
        <p14:creationId xmlns:p14="http://schemas.microsoft.com/office/powerpoint/2010/main" val="1932090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8708"/>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3" name="Rectángulo 2"/>
          <p:cNvSpPr/>
          <p:nvPr/>
        </p:nvSpPr>
        <p:spPr>
          <a:xfrm>
            <a:off x="380669" y="677941"/>
            <a:ext cx="5583580" cy="369332"/>
          </a:xfrm>
          <a:prstGeom prst="rect">
            <a:avLst/>
          </a:prstGeom>
        </p:spPr>
        <p:txBody>
          <a:bodyPr wrap="none">
            <a:spAutoFit/>
          </a:bodyPr>
          <a:lstStyle/>
          <a:p>
            <a:pPr marL="114300" lvl="3" indent="0" algn="just">
              <a:buNone/>
            </a:pPr>
            <a:r>
              <a:rPr lang="es-MX" sz="1800" b="1" dirty="0"/>
              <a:t>Mantenimiento de las Líneas de Subtransmisión</a:t>
            </a:r>
          </a:p>
        </p:txBody>
      </p:sp>
      <p:sp>
        <p:nvSpPr>
          <p:cNvPr id="4" name="Rectángulo 3"/>
          <p:cNvSpPr/>
          <p:nvPr/>
        </p:nvSpPr>
        <p:spPr>
          <a:xfrm>
            <a:off x="470262" y="1183527"/>
            <a:ext cx="11599817" cy="587853"/>
          </a:xfrm>
          <a:prstGeom prst="rect">
            <a:avLst/>
          </a:prstGeom>
        </p:spPr>
        <p:txBody>
          <a:bodyPr wrap="square">
            <a:spAutoFit/>
          </a:bodyPr>
          <a:lstStyle/>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Con la finalidad de reducir la cantidad de desconexiones, mejorando la calidad y continuidad del servicio eléctrico a los clientes, se han venido ejecutando labores de mantenimiento: predictivo, preventivo y correctivo en las Subestaciones de Subtransmisión. La tabla resumen se muestran a continuación:</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699075785"/>
              </p:ext>
            </p:extLst>
          </p:nvPr>
        </p:nvGraphicFramePr>
        <p:xfrm>
          <a:off x="2955158" y="2020423"/>
          <a:ext cx="6467517" cy="3700687"/>
        </p:xfrm>
        <a:graphic>
          <a:graphicData uri="http://schemas.openxmlformats.org/drawingml/2006/table">
            <a:tbl>
              <a:tblPr firstRow="1" firstCol="1" bandRow="1"/>
              <a:tblGrid>
                <a:gridCol w="1270730">
                  <a:extLst>
                    <a:ext uri="{9D8B030D-6E8A-4147-A177-3AD203B41FA5}">
                      <a16:colId xmlns:a16="http://schemas.microsoft.com/office/drawing/2014/main" val="20000"/>
                    </a:ext>
                  </a:extLst>
                </a:gridCol>
                <a:gridCol w="1124442">
                  <a:extLst>
                    <a:ext uri="{9D8B030D-6E8A-4147-A177-3AD203B41FA5}">
                      <a16:colId xmlns:a16="http://schemas.microsoft.com/office/drawing/2014/main" val="20001"/>
                    </a:ext>
                  </a:extLst>
                </a:gridCol>
                <a:gridCol w="1874860">
                  <a:extLst>
                    <a:ext uri="{9D8B030D-6E8A-4147-A177-3AD203B41FA5}">
                      <a16:colId xmlns:a16="http://schemas.microsoft.com/office/drawing/2014/main" val="20002"/>
                    </a:ext>
                  </a:extLst>
                </a:gridCol>
                <a:gridCol w="1119697">
                  <a:extLst>
                    <a:ext uri="{9D8B030D-6E8A-4147-A177-3AD203B41FA5}">
                      <a16:colId xmlns:a16="http://schemas.microsoft.com/office/drawing/2014/main" val="20003"/>
                    </a:ext>
                  </a:extLst>
                </a:gridCol>
                <a:gridCol w="1077788">
                  <a:extLst>
                    <a:ext uri="{9D8B030D-6E8A-4147-A177-3AD203B41FA5}">
                      <a16:colId xmlns:a16="http://schemas.microsoft.com/office/drawing/2014/main" val="20004"/>
                    </a:ext>
                  </a:extLst>
                </a:gridCol>
              </a:tblGrid>
              <a:tr h="207896">
                <a:tc>
                  <a:txBody>
                    <a:bodyPr/>
                    <a:lstStyle/>
                    <a:p>
                      <a:pPr>
                        <a:lnSpc>
                          <a:spcPct val="107000"/>
                        </a:lnSpc>
                        <a:spcAft>
                          <a:spcPts val="800"/>
                        </a:spcAft>
                      </a:pPr>
                      <a:r>
                        <a:rPr lang="es-EC" sz="1000" kern="100" dirty="0">
                          <a:effectLst/>
                          <a:latin typeface="Arial Narrow" panose="020B0606020202030204" pitchFamily="34" charset="0"/>
                          <a:ea typeface="Calibri" panose="020F0502020204030204" pitchFamily="34" charset="0"/>
                          <a:cs typeface="Times New Roman" panose="02020603050405020304" pitchFamily="18"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720725">
                        <a:lnSpc>
                          <a:spcPct val="107000"/>
                        </a:lnSpc>
                        <a:spcAft>
                          <a:spcPts val="0"/>
                        </a:spcAft>
                      </a:pPr>
                      <a:r>
                        <a:rPr lang="es-ES_tradnl" sz="1000" b="1" kern="100" spc="-10">
                          <a:effectLst/>
                          <a:latin typeface="Arial Narrow" panose="020B0606020202030204" pitchFamily="34" charset="0"/>
                          <a:ea typeface="Calibri" panose="020F0502020204030204" pitchFamily="34" charset="0"/>
                          <a:cs typeface="Arial" panose="020B0604020202020204" pitchFamily="34" charset="0"/>
                        </a:rPr>
                        <a:t>Líneas de Subtransmisión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10000"/>
                  </a:ext>
                </a:extLst>
              </a:tr>
              <a:tr h="412605">
                <a:tc>
                  <a:txBody>
                    <a:bodyPr/>
                    <a:lstStyle/>
                    <a:p>
                      <a:pPr marR="26035" algn="ctr">
                        <a:lnSpc>
                          <a:spcPct val="107000"/>
                        </a:lnSpc>
                        <a:spcAft>
                          <a:spcPts val="1000"/>
                        </a:spcAft>
                      </a:pPr>
                      <a:r>
                        <a:rPr lang="es-ES_tradnl" sz="1000" b="1" kern="100" spc="-10">
                          <a:effectLst/>
                          <a:latin typeface="Arial Narrow" panose="020B0606020202030204" pitchFamily="34" charset="0"/>
                          <a:ea typeface="Calibri" panose="020F0502020204030204" pitchFamily="34" charset="0"/>
                          <a:cs typeface="Arial" panose="020B0604020202020204" pitchFamily="34" charset="0"/>
                        </a:rPr>
                        <a:t>Mantenimiento</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 algn="ctr">
                        <a:lnSpc>
                          <a:spcPct val="107000"/>
                        </a:lnSpc>
                        <a:spcAft>
                          <a:spcPts val="1000"/>
                        </a:spcAft>
                      </a:pPr>
                      <a:r>
                        <a:rPr lang="es-ES_tradnl" sz="1000" b="1" kern="100" spc="-10">
                          <a:effectLst/>
                          <a:latin typeface="Arial Narrow" panose="020B0606020202030204" pitchFamily="34" charset="0"/>
                          <a:ea typeface="Calibri" panose="020F0502020204030204" pitchFamily="34" charset="0"/>
                          <a:cs typeface="Arial" panose="020B0604020202020204" pitchFamily="34" charset="0"/>
                        </a:rPr>
                        <a:t>Cantidad intervenciones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9845" algn="ctr">
                        <a:lnSpc>
                          <a:spcPct val="107000"/>
                        </a:lnSpc>
                        <a:spcAft>
                          <a:spcPts val="1000"/>
                        </a:spcAft>
                      </a:pPr>
                      <a:r>
                        <a:rPr lang="es-ES_tradnl" sz="1000" b="1" kern="100" spc="-10" dirty="0">
                          <a:effectLst/>
                          <a:latin typeface="Arial Narrow" panose="020B0606020202030204" pitchFamily="34" charset="0"/>
                          <a:ea typeface="Calibri" panose="020F0502020204030204" pitchFamily="34" charset="0"/>
                          <a:cs typeface="Arial" panose="020B0604020202020204" pitchFamily="34" charset="0"/>
                        </a:rPr>
                        <a:t>Detalle</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 algn="ctr">
                        <a:lnSpc>
                          <a:spcPct val="107000"/>
                        </a:lnSpc>
                        <a:spcAft>
                          <a:spcPts val="1000"/>
                        </a:spcAft>
                      </a:pPr>
                      <a:r>
                        <a:rPr lang="es-ES_tradnl" sz="1000" b="1" kern="100" spc="-10">
                          <a:effectLst/>
                          <a:latin typeface="Arial Narrow" panose="020B0606020202030204" pitchFamily="34" charset="0"/>
                          <a:ea typeface="Calibri" panose="020F0502020204030204" pitchFamily="34" charset="0"/>
                          <a:cs typeface="Arial" panose="020B0604020202020204" pitchFamily="34" charset="0"/>
                        </a:rPr>
                        <a:t>Estructuras Intervenidas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 algn="ctr">
                        <a:lnSpc>
                          <a:spcPct val="107000"/>
                        </a:lnSpc>
                        <a:spcAft>
                          <a:spcPts val="1000"/>
                        </a:spcAft>
                      </a:pPr>
                      <a:r>
                        <a:rPr lang="es-ES_tradnl" sz="1000" b="1" kern="100" spc="-10">
                          <a:effectLst/>
                          <a:latin typeface="Arial Narrow" panose="020B0606020202030204" pitchFamily="34" charset="0"/>
                          <a:ea typeface="Calibri" panose="020F0502020204030204" pitchFamily="34" charset="0"/>
                          <a:cs typeface="Arial" panose="020B0604020202020204" pitchFamily="34" charset="0"/>
                        </a:rPr>
                        <a:t>Personal</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2605">
                <a:tc>
                  <a:txBody>
                    <a:bodyPr/>
                    <a:lstStyle/>
                    <a:p>
                      <a:pPr marR="2540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Predictivo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540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858</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Inspección de estructuras y líneas.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1905"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R="2921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1.147</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gn="ct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889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EERSSA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27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36144">
                <a:tc>
                  <a:txBody>
                    <a:bodyPr/>
                    <a:lstStyle/>
                    <a:p>
                      <a:pPr marR="2794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Preventivo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540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275</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67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Desbroce de vegetación, limpieza de base de estructuras, intercalado de postes, construcción de variantes, reubicación de estructuras, pintado de perfiles de torres.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10003"/>
                  </a:ext>
                </a:extLst>
              </a:tr>
              <a:tr h="1231437">
                <a:tc>
                  <a:txBody>
                    <a:bodyPr/>
                    <a:lstStyle/>
                    <a:p>
                      <a:pPr marL="181610" marR="209550">
                        <a:lnSpc>
                          <a:spcPct val="107000"/>
                        </a:lnSpc>
                        <a:spcAft>
                          <a:spcPts val="100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Preventivo con línea energizada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5400" algn="ctr">
                        <a:lnSpc>
                          <a:spcPct val="107000"/>
                        </a:lnSpc>
                        <a:spcAft>
                          <a:spcPts val="100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9</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Cambios de elementos que conforman el Sistema de Subtransmisión, considerados en mal estado y trabajos en Subestaciones Obrapía, Norte y Cumbaratza, Yantzaza.</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2545" marR="18415" marT="254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418945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3" name="Rectángulo 2"/>
          <p:cNvSpPr/>
          <p:nvPr/>
        </p:nvSpPr>
        <p:spPr>
          <a:xfrm>
            <a:off x="744262" y="676974"/>
            <a:ext cx="5173211" cy="338554"/>
          </a:xfrm>
          <a:prstGeom prst="rect">
            <a:avLst/>
          </a:prstGeom>
        </p:spPr>
        <p:txBody>
          <a:bodyPr wrap="none">
            <a:spAutoFit/>
          </a:bodyPr>
          <a:lstStyle/>
          <a:p>
            <a:pPr marL="114300" lvl="3" indent="0" algn="just">
              <a:buNone/>
            </a:pPr>
            <a:r>
              <a:rPr lang="es-EC" sz="1600" b="1" dirty="0"/>
              <a:t>Mantenimiento de Infraestructura de Distribución</a:t>
            </a:r>
            <a:r>
              <a:rPr lang="es-MX" sz="1600" b="1" dirty="0"/>
              <a:t>:</a:t>
            </a:r>
          </a:p>
        </p:txBody>
      </p:sp>
      <p:sp>
        <p:nvSpPr>
          <p:cNvPr id="4" name="Rectángulo 3"/>
          <p:cNvSpPr/>
          <p:nvPr/>
        </p:nvSpPr>
        <p:spPr>
          <a:xfrm>
            <a:off x="52251" y="1075759"/>
            <a:ext cx="12087497" cy="835613"/>
          </a:xfrm>
          <a:prstGeom prst="rect">
            <a:avLst/>
          </a:prstGeom>
        </p:spPr>
        <p:txBody>
          <a:bodyPr wrap="square">
            <a:spAutoFit/>
          </a:bodyPr>
          <a:lstStyle/>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Con la finalidad de reducir la cantidad de desconexiones y mejorar la calidad y continuidad del servicio eléctrico a los clientes, con personal de la EERSSA, se han venido ejecutando constante labores de mantenimiento: predictivo, preventivo y correctivo en las Redes de Distribución de Energía Eléctrica. Las tablas resumen se muestran a continuación:</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08265806"/>
              </p:ext>
            </p:extLst>
          </p:nvPr>
        </p:nvGraphicFramePr>
        <p:xfrm>
          <a:off x="2995748" y="1911372"/>
          <a:ext cx="5843450" cy="3972746"/>
        </p:xfrm>
        <a:graphic>
          <a:graphicData uri="http://schemas.openxmlformats.org/drawingml/2006/table">
            <a:tbl>
              <a:tblPr firstRow="1" firstCol="1" bandRow="1"/>
              <a:tblGrid>
                <a:gridCol w="998319">
                  <a:extLst>
                    <a:ext uri="{9D8B030D-6E8A-4147-A177-3AD203B41FA5}">
                      <a16:colId xmlns:a16="http://schemas.microsoft.com/office/drawing/2014/main" val="20000"/>
                    </a:ext>
                  </a:extLst>
                </a:gridCol>
                <a:gridCol w="896191">
                  <a:extLst>
                    <a:ext uri="{9D8B030D-6E8A-4147-A177-3AD203B41FA5}">
                      <a16:colId xmlns:a16="http://schemas.microsoft.com/office/drawing/2014/main" val="20001"/>
                    </a:ext>
                  </a:extLst>
                </a:gridCol>
                <a:gridCol w="2268978">
                  <a:extLst>
                    <a:ext uri="{9D8B030D-6E8A-4147-A177-3AD203B41FA5}">
                      <a16:colId xmlns:a16="http://schemas.microsoft.com/office/drawing/2014/main" val="20002"/>
                    </a:ext>
                  </a:extLst>
                </a:gridCol>
                <a:gridCol w="921525">
                  <a:extLst>
                    <a:ext uri="{9D8B030D-6E8A-4147-A177-3AD203B41FA5}">
                      <a16:colId xmlns:a16="http://schemas.microsoft.com/office/drawing/2014/main" val="20003"/>
                    </a:ext>
                  </a:extLst>
                </a:gridCol>
                <a:gridCol w="758437">
                  <a:extLst>
                    <a:ext uri="{9D8B030D-6E8A-4147-A177-3AD203B41FA5}">
                      <a16:colId xmlns:a16="http://schemas.microsoft.com/office/drawing/2014/main" val="20004"/>
                    </a:ext>
                  </a:extLst>
                </a:gridCol>
              </a:tblGrid>
              <a:tr h="221728">
                <a:tc>
                  <a:txBody>
                    <a:bodyPr/>
                    <a:lstStyle/>
                    <a:p>
                      <a:pP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8359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Infraestructura de Distribución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3244">
                <a:tc>
                  <a:txBody>
                    <a:bodyPr/>
                    <a:lstStyle/>
                    <a:p>
                      <a:pPr marR="24765"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Mantenimiento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Cantidad intervenciones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667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Detalle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Alimentadores Intervenidos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445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Personal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7199">
                <a:tc>
                  <a:txBody>
                    <a:bodyPr/>
                    <a:lstStyle/>
                    <a:p>
                      <a:pPr marR="2413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Predictivo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921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4.817</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5400">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Supervisión e intervención constante de todos los alimentadores en media y baja tensión.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R="2667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marR="2667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marR="2667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marR="2667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78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EERSSA</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p>
                      <a:pPr marL="635"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582469">
                <a:tc>
                  <a:txBody>
                    <a:bodyPr/>
                    <a:lstStyle/>
                    <a:p>
                      <a:pPr marR="27305"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Preventivo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794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1.045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41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Desbroce de vegetación, reajuste y cambio de elementos que conforman la red de distribución eléctrica considerados en mal estado.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10003"/>
                  </a:ext>
                </a:extLst>
              </a:tr>
              <a:tr h="626954">
                <a:tc>
                  <a:txBody>
                    <a:bodyPr/>
                    <a:lstStyle/>
                    <a:p>
                      <a:pPr marR="2413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Correctivo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921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3.921</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4765">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Cambio de postes chocados, empalmado de líneas arrancadas, arreglo de acometidas dañadas, cambio de tirafusibles entre otros.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10004"/>
                  </a:ext>
                </a:extLst>
              </a:tr>
              <a:tr h="580384">
                <a:tc>
                  <a:txBody>
                    <a:bodyPr/>
                    <a:lstStyle/>
                    <a:p>
                      <a:pPr marL="22860" marR="495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Preventivo con línea energizada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794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882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41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Desbroce de vegetación, reajuste y cambio de elementos que conforman la red de distribución eléctrica considerados en mal estado.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C"/>
                    </a:p>
                  </a:txBody>
                  <a:tcPr/>
                </a:tc>
                <a:tc vMerge="1">
                  <a:txBody>
                    <a:bodyPr/>
                    <a:lstStyle/>
                    <a:p>
                      <a:endParaRPr lang="es-EC"/>
                    </a:p>
                  </a:txBody>
                  <a:tcPr/>
                </a:tc>
                <a:extLst>
                  <a:ext uri="{0D108BD9-81ED-4DB2-BD59-A6C34878D82A}">
                    <a16:rowId xmlns:a16="http://schemas.microsoft.com/office/drawing/2014/main" val="10005"/>
                  </a:ext>
                </a:extLst>
              </a:tr>
              <a:tr h="580384">
                <a:tc>
                  <a:txBody>
                    <a:bodyPr/>
                    <a:lstStyle/>
                    <a:p>
                      <a:pPr marL="22860" marR="495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Correctivo con línea energizada</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794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8</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41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Cambio de postes chocados.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580384">
                <a:tc>
                  <a:txBody>
                    <a:bodyPr/>
                    <a:lstStyle/>
                    <a:p>
                      <a:pPr marL="22860" marR="495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Expansión, mejoras</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7940" algn="ct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92</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4130">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Instalación de estructuras y protecciones para conectar obras eléctricas de expansión y mejoras contratadas o no por la EERSSA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a:effectLst/>
                          <a:latin typeface="Arial Narrow" panose="020B0606020202030204" pitchFamily="34" charset="0"/>
                          <a:ea typeface="Calibri" panose="020F0502020204030204" pitchFamily="34" charset="0"/>
                          <a:cs typeface="Arial" panose="020B0604020202020204" pitchFamily="34" charset="0"/>
                        </a:rPr>
                        <a:t> </a:t>
                      </a:r>
                      <a:endParaRPr lang="es-EC"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ES_tradnl" sz="1000" kern="100" spc="-10" dirty="0">
                          <a:effectLst/>
                          <a:latin typeface="Arial Narrow" panose="020B0606020202030204" pitchFamily="34" charset="0"/>
                          <a:ea typeface="Calibri" panose="020F0502020204030204" pitchFamily="34" charset="0"/>
                          <a:cs typeface="Arial" panose="020B0604020202020204" pitchFamily="34" charset="0"/>
                        </a:rPr>
                        <a:t> </a:t>
                      </a:r>
                      <a:endParaRPr lang="es-EC"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20320" marT="2540" marB="317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821997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3" name="Rectángulo 2"/>
          <p:cNvSpPr/>
          <p:nvPr/>
        </p:nvSpPr>
        <p:spPr>
          <a:xfrm>
            <a:off x="743911" y="708719"/>
            <a:ext cx="6163867" cy="338554"/>
          </a:xfrm>
          <a:prstGeom prst="rect">
            <a:avLst/>
          </a:prstGeom>
        </p:spPr>
        <p:txBody>
          <a:bodyPr wrap="none">
            <a:spAutoFit/>
          </a:bodyPr>
          <a:lstStyle/>
          <a:p>
            <a:r>
              <a:rPr lang="es-ES" sz="1600" b="1" dirty="0">
                <a:solidFill>
                  <a:schemeClr val="bg2">
                    <a:lumMod val="25000"/>
                  </a:schemeClr>
                </a:solidFill>
              </a:rPr>
              <a:t>Reducir la cartera vencida y mejorar el índice de recaudación</a:t>
            </a:r>
            <a:endParaRPr lang="es-EC" sz="1600" b="1" dirty="0">
              <a:solidFill>
                <a:schemeClr val="bg2">
                  <a:lumMod val="25000"/>
                </a:schemeClr>
              </a:solidFill>
            </a:endParaRPr>
          </a:p>
        </p:txBody>
      </p:sp>
      <p:sp>
        <p:nvSpPr>
          <p:cNvPr id="4" name="Rectángulo 3"/>
          <p:cNvSpPr/>
          <p:nvPr/>
        </p:nvSpPr>
        <p:spPr>
          <a:xfrm>
            <a:off x="139337" y="1173127"/>
            <a:ext cx="11390811" cy="307777"/>
          </a:xfrm>
          <a:prstGeom prst="rect">
            <a:avLst/>
          </a:prstGeom>
        </p:spPr>
        <p:txBody>
          <a:bodyPr wrap="square">
            <a:spAutoFit/>
          </a:bodyPr>
          <a:lstStyle/>
          <a:p>
            <a:pPr marL="114300" algn="just"/>
            <a:r>
              <a:rPr lang="es-MX" b="1" dirty="0"/>
              <a:t>Cartera vencida: </a:t>
            </a:r>
            <a:r>
              <a:rPr lang="es-EC" dirty="0"/>
              <a:t>con corte al 31 de diciembre de 2023 registra un monto de (miles USD 1,153.38)</a:t>
            </a:r>
            <a:endParaRPr lang="es-EC" sz="1200" dirty="0"/>
          </a:p>
        </p:txBody>
      </p:sp>
      <p:graphicFrame>
        <p:nvGraphicFramePr>
          <p:cNvPr id="8" name="Tabla 7"/>
          <p:cNvGraphicFramePr>
            <a:graphicFrameLocks noGrp="1"/>
          </p:cNvGraphicFramePr>
          <p:nvPr>
            <p:extLst>
              <p:ext uri="{D42A27DB-BD31-4B8C-83A1-F6EECF244321}">
                <p14:modId xmlns:p14="http://schemas.microsoft.com/office/powerpoint/2010/main" val="2304137180"/>
              </p:ext>
            </p:extLst>
          </p:nvPr>
        </p:nvGraphicFramePr>
        <p:xfrm>
          <a:off x="483324" y="1940602"/>
          <a:ext cx="2146664" cy="2086599"/>
        </p:xfrm>
        <a:graphic>
          <a:graphicData uri="http://schemas.openxmlformats.org/drawingml/2006/table">
            <a:tbl>
              <a:tblPr/>
              <a:tblGrid>
                <a:gridCol w="1073332">
                  <a:extLst>
                    <a:ext uri="{9D8B030D-6E8A-4147-A177-3AD203B41FA5}">
                      <a16:colId xmlns:a16="http://schemas.microsoft.com/office/drawing/2014/main" val="20000"/>
                    </a:ext>
                  </a:extLst>
                </a:gridCol>
                <a:gridCol w="1073332">
                  <a:extLst>
                    <a:ext uri="{9D8B030D-6E8A-4147-A177-3AD203B41FA5}">
                      <a16:colId xmlns:a16="http://schemas.microsoft.com/office/drawing/2014/main" val="20001"/>
                    </a:ext>
                  </a:extLst>
                </a:gridCol>
              </a:tblGrid>
              <a:tr h="458530">
                <a:tc>
                  <a:txBody>
                    <a:bodyPr/>
                    <a:lstStyle/>
                    <a:p>
                      <a:pPr algn="ctr" fontAlgn="ctr"/>
                      <a:r>
                        <a:rPr lang="es-EC" sz="1200" b="1" i="0" u="none" strike="noStrike" dirty="0">
                          <a:solidFill>
                            <a:srgbClr val="000000"/>
                          </a:solidFill>
                          <a:effectLst/>
                          <a:latin typeface="Arial" panose="020B0604020202020204" pitchFamily="34" charset="0"/>
                        </a:rPr>
                        <a:t>Año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1" i="0" u="none" strike="noStrike" dirty="0">
                          <a:solidFill>
                            <a:srgbClr val="000000"/>
                          </a:solidFill>
                          <a:effectLst/>
                          <a:latin typeface="Arial" panose="020B0604020202020204" pitchFamily="34" charset="0"/>
                        </a:rPr>
                        <a:t>Cartera</a:t>
                      </a:r>
                      <a:br>
                        <a:rPr lang="es-EC" sz="1200" b="1" i="0" u="none" strike="noStrike" dirty="0">
                          <a:solidFill>
                            <a:srgbClr val="000000"/>
                          </a:solidFill>
                          <a:effectLst/>
                          <a:latin typeface="Arial" panose="020B0604020202020204" pitchFamily="34" charset="0"/>
                        </a:rPr>
                      </a:br>
                      <a:r>
                        <a:rPr lang="es-EC" sz="1200" b="1" i="0" u="none" strike="noStrike" dirty="0">
                          <a:solidFill>
                            <a:srgbClr val="000000"/>
                          </a:solidFill>
                          <a:effectLst/>
                          <a:latin typeface="Arial" panose="020B0604020202020204" pitchFamily="34" charset="0"/>
                        </a:rPr>
                        <a:t>Vencida (miles USD)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0000"/>
                  </a:ext>
                </a:extLst>
              </a:tr>
              <a:tr h="254739">
                <a:tc>
                  <a:txBody>
                    <a:bodyPr/>
                    <a:lstStyle/>
                    <a:p>
                      <a:pPr algn="ctr" fontAlgn="ctr"/>
                      <a:r>
                        <a:rPr lang="es-EC" sz="1200" b="0" i="0" u="none" strike="noStrike">
                          <a:solidFill>
                            <a:srgbClr val="000000"/>
                          </a:solidFill>
                          <a:effectLst/>
                          <a:latin typeface="Arial" panose="020B0604020202020204" pitchFamily="34" charset="0"/>
                        </a:rPr>
                        <a:t>2018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279.23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54739">
                <a:tc>
                  <a:txBody>
                    <a:bodyPr/>
                    <a:lstStyle/>
                    <a:p>
                      <a:pPr algn="ctr" fontAlgn="ctr"/>
                      <a:r>
                        <a:rPr lang="es-EC" sz="1200" b="0" i="0" u="none" strike="noStrike">
                          <a:solidFill>
                            <a:srgbClr val="000000"/>
                          </a:solidFill>
                          <a:effectLst/>
                          <a:latin typeface="Arial" panose="020B0604020202020204" pitchFamily="34" charset="0"/>
                        </a:rPr>
                        <a:t>2019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307.40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54739">
                <a:tc>
                  <a:txBody>
                    <a:bodyPr/>
                    <a:lstStyle/>
                    <a:p>
                      <a:pPr algn="ctr" fontAlgn="ctr"/>
                      <a:r>
                        <a:rPr lang="es-EC" sz="1200" b="0" i="0" u="none" strike="noStrike">
                          <a:solidFill>
                            <a:srgbClr val="000000"/>
                          </a:solidFill>
                          <a:effectLst/>
                          <a:latin typeface="Arial" panose="020B0604020202020204" pitchFamily="34" charset="0"/>
                        </a:rPr>
                        <a:t>2020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1,848.74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54739">
                <a:tc>
                  <a:txBody>
                    <a:bodyPr/>
                    <a:lstStyle/>
                    <a:p>
                      <a:pPr algn="ctr" fontAlgn="ctr"/>
                      <a:r>
                        <a:rPr lang="es-EC" sz="1200" b="0" i="0" u="none" strike="noStrike">
                          <a:solidFill>
                            <a:srgbClr val="000000"/>
                          </a:solidFill>
                          <a:effectLst/>
                          <a:latin typeface="Arial" panose="020B0604020202020204" pitchFamily="34" charset="0"/>
                        </a:rPr>
                        <a:t>2021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3,076.80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54739">
                <a:tc>
                  <a:txBody>
                    <a:bodyPr/>
                    <a:lstStyle/>
                    <a:p>
                      <a:pPr algn="ctr" fontAlgn="ctr"/>
                      <a:r>
                        <a:rPr lang="es-EC" sz="1200" b="0" i="0" u="none" strike="noStrike">
                          <a:solidFill>
                            <a:srgbClr val="000000"/>
                          </a:solidFill>
                          <a:effectLst/>
                          <a:latin typeface="Arial" panose="020B0604020202020204" pitchFamily="34" charset="0"/>
                        </a:rPr>
                        <a:t>2022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1,435.86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54739">
                <a:tc>
                  <a:txBody>
                    <a:bodyPr/>
                    <a:lstStyle/>
                    <a:p>
                      <a:pPr algn="ctr" fontAlgn="ctr"/>
                      <a:r>
                        <a:rPr lang="es-EC" sz="1200" b="0" i="0" u="none" strike="noStrike">
                          <a:solidFill>
                            <a:srgbClr val="000000"/>
                          </a:solidFill>
                          <a:effectLst/>
                          <a:latin typeface="Arial" panose="020B0604020202020204" pitchFamily="34" charset="0"/>
                        </a:rPr>
                        <a:t>2023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EC" sz="1200" b="0" i="0" u="none" strike="noStrike" dirty="0">
                          <a:solidFill>
                            <a:srgbClr val="000000"/>
                          </a:solidFill>
                          <a:effectLst/>
                          <a:latin typeface="Arial" panose="020B0604020202020204" pitchFamily="34" charset="0"/>
                        </a:rPr>
                        <a:t>1,153.38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bl>
          </a:graphicData>
        </a:graphic>
      </p:graphicFrame>
      <p:pic>
        <p:nvPicPr>
          <p:cNvPr id="9" name="Imagen 8"/>
          <p:cNvPicPr>
            <a:picLocks noChangeAspect="1"/>
          </p:cNvPicPr>
          <p:nvPr/>
        </p:nvPicPr>
        <p:blipFill>
          <a:blip r:embed="rId4"/>
          <a:stretch>
            <a:fillRect/>
          </a:stretch>
        </p:blipFill>
        <p:spPr>
          <a:xfrm>
            <a:off x="3404778" y="1684798"/>
            <a:ext cx="7945349" cy="4012904"/>
          </a:xfrm>
          <a:prstGeom prst="rect">
            <a:avLst/>
          </a:prstGeom>
        </p:spPr>
      </p:pic>
    </p:spTree>
    <p:extLst>
      <p:ext uri="{BB962C8B-B14F-4D97-AF65-F5344CB8AC3E}">
        <p14:creationId xmlns:p14="http://schemas.microsoft.com/office/powerpoint/2010/main" val="7558724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144432"/>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dirty="0">
                <a:solidFill>
                  <a:srgbClr val="32266B"/>
                </a:solidFill>
              </a:rPr>
              <a:t>Empresa Eléctrica Regional del Sur S.A.</a:t>
            </a:r>
            <a:endParaRPr sz="1400" b="1" i="0" u="none" strike="noStrike" cap="none" dirty="0">
              <a:solidFill>
                <a:srgbClr val="32266B"/>
              </a:solidFill>
              <a:latin typeface="Arial"/>
              <a:ea typeface="Arial"/>
              <a:cs typeface="Arial"/>
              <a:sym typeface="Arial"/>
            </a:endParaRPr>
          </a:p>
        </p:txBody>
      </p:sp>
      <p:sp>
        <p:nvSpPr>
          <p:cNvPr id="6" name="Rectángulo 5"/>
          <p:cNvSpPr/>
          <p:nvPr/>
        </p:nvSpPr>
        <p:spPr>
          <a:xfrm>
            <a:off x="743911" y="191477"/>
            <a:ext cx="6497291" cy="461665"/>
          </a:xfrm>
          <a:prstGeom prst="rect">
            <a:avLst/>
          </a:prstGeom>
        </p:spPr>
        <p:txBody>
          <a:bodyPr wrap="none">
            <a:spAutoFit/>
          </a:bodyPr>
          <a:lstStyle/>
          <a:p>
            <a:r>
              <a:rPr lang="es-ES_tradnl" sz="2400" b="1" dirty="0"/>
              <a:t>Reforzar el sistema eléctrico de la EERSSA</a:t>
            </a:r>
            <a:endParaRPr lang="es-EC" sz="2400" dirty="0"/>
          </a:p>
        </p:txBody>
      </p:sp>
      <p:sp>
        <p:nvSpPr>
          <p:cNvPr id="3" name="Rectángulo 2"/>
          <p:cNvSpPr/>
          <p:nvPr/>
        </p:nvSpPr>
        <p:spPr>
          <a:xfrm>
            <a:off x="673315" y="676999"/>
            <a:ext cx="5703806" cy="338554"/>
          </a:xfrm>
          <a:prstGeom prst="rect">
            <a:avLst/>
          </a:prstGeom>
        </p:spPr>
        <p:txBody>
          <a:bodyPr wrap="none">
            <a:spAutoFit/>
          </a:bodyPr>
          <a:lstStyle/>
          <a:p>
            <a:r>
              <a:rPr lang="es-ES" sz="1600" b="1" dirty="0">
                <a:solidFill>
                  <a:schemeClr val="tx1"/>
                </a:solidFill>
              </a:rPr>
              <a:t>Cumplir con las obligaciones ambientales de la EERSSA</a:t>
            </a:r>
            <a:endParaRPr lang="es-EC" sz="1600" b="1" dirty="0">
              <a:solidFill>
                <a:schemeClr val="tx1"/>
              </a:solidFill>
            </a:endParaRPr>
          </a:p>
        </p:txBody>
      </p:sp>
      <p:pic>
        <p:nvPicPr>
          <p:cNvPr id="7" name="Imagen 6" descr="D:\RESPALDOS\Resp_D_B\DIEGO_2019\RENEDICIÓN DE CUENTAS 2018\Información del Ministerio\GEGEA\IMG-20181222-WA000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7095" y="1507074"/>
            <a:ext cx="3739101" cy="4571775"/>
          </a:xfrm>
          <a:prstGeom prst="rect">
            <a:avLst/>
          </a:prstGeom>
          <a:noFill/>
          <a:ln w="19050">
            <a:solidFill>
              <a:schemeClr val="tx1"/>
            </a:solidFill>
          </a:ln>
        </p:spPr>
      </p:pic>
      <p:sp>
        <p:nvSpPr>
          <p:cNvPr id="8" name="7 CuadroTexto"/>
          <p:cNvSpPr txBox="1"/>
          <p:nvPr/>
        </p:nvSpPr>
        <p:spPr>
          <a:xfrm>
            <a:off x="2629989" y="993936"/>
            <a:ext cx="6714308" cy="433553"/>
          </a:xfrm>
          <a:prstGeom prst="rect">
            <a:avLst/>
          </a:prstGeom>
          <a:noFill/>
        </p:spPr>
        <p:style>
          <a:lnRef idx="2">
            <a:schemeClr val="accent1"/>
          </a:lnRef>
          <a:fillRef idx="1">
            <a:schemeClr val="lt1"/>
          </a:fillRef>
          <a:effectRef idx="0">
            <a:schemeClr val="accent1"/>
          </a:effectRef>
          <a:fontRef idx="minor">
            <a:schemeClr val="dk1"/>
          </a:fontRef>
        </p:style>
        <p:txBody>
          <a:bodyPr wrap="square" lIns="108000" tIns="108000" rIns="108000" bIns="108000" rtlCol="0">
            <a:spAutoFit/>
          </a:bodyPr>
          <a:lstStyle/>
          <a:p>
            <a:pPr algn="ctr">
              <a:spcAft>
                <a:spcPts val="0"/>
              </a:spcAft>
            </a:pPr>
            <a:r>
              <a:rPr lang="es-EC" b="1" dirty="0">
                <a:solidFill>
                  <a:schemeClr val="tx1"/>
                </a:solidFill>
                <a:ea typeface="Times New Roman"/>
                <a:cs typeface="Times New Roman" panose="02020603050405020304" pitchFamily="18" charset="0"/>
              </a:rPr>
              <a:t>Desbroce de Vegetación en Líneas y Redes, Podas Emergentes</a:t>
            </a:r>
          </a:p>
        </p:txBody>
      </p:sp>
      <p:sp>
        <p:nvSpPr>
          <p:cNvPr id="9" name="Rectángulo 8"/>
          <p:cNvSpPr/>
          <p:nvPr/>
        </p:nvSpPr>
        <p:spPr>
          <a:xfrm>
            <a:off x="4203904" y="1557454"/>
            <a:ext cx="7650345" cy="4401205"/>
          </a:xfrm>
          <a:prstGeom prst="rect">
            <a:avLst/>
          </a:prstGeom>
        </p:spPr>
        <p:txBody>
          <a:bodyPr wrap="square">
            <a:spAutoFit/>
          </a:bodyPr>
          <a:lstStyle/>
          <a:p>
            <a:pPr marL="285750" lvl="0" indent="-285750" algn="just">
              <a:buFont typeface="Arial" panose="020B0604020202020204" pitchFamily="34" charset="0"/>
              <a:buChar char="•"/>
            </a:pPr>
            <a:r>
              <a:rPr lang="es-EC" sz="2000" dirty="0"/>
              <a:t>El año 2023 la EERSSA invirtió USD 618,348.21 en el servicio de mantenimiento integral de desbroce de franjas de servidumbre de redes de distribución y líneas de Subtransmisión de la EERSSA, ejecutándose un total de 3,640 km de desbroce, de los cuales 280 km se realizaron en líneas de Subtransmisión y 3,360 km en alimentadores primarios de 13.8 y 22 kV</a:t>
            </a:r>
            <a:r>
              <a:rPr lang="es-MX" sz="2000" dirty="0"/>
              <a:t>; en su área de servicio, así como la atención de podas urbanas de diversa complejidad en coordinación con los GADs y MAATE según corresponda, observando ordenanzas y normativas regulatoria vinculada.</a:t>
            </a:r>
          </a:p>
          <a:p>
            <a:pPr marL="285750" lvl="0" indent="-285750" algn="just">
              <a:buFont typeface="Arial" panose="020B0604020202020204" pitchFamily="34" charset="0"/>
              <a:buChar char="•"/>
            </a:pPr>
            <a:r>
              <a:rPr lang="es-MX" sz="2000" dirty="0"/>
              <a:t>Previo a su ejecución se realizó una priorización de aquellas zonas a intervenir en función de los indicadores de calidad de servicio técnico (FMIk y TTIk), en cuanto a tiempo y cantidad de interrupciones de servicio de energía eléctrica </a:t>
            </a:r>
            <a:endParaRPr lang="es-EC" sz="2000" dirty="0"/>
          </a:p>
        </p:txBody>
      </p:sp>
    </p:spTree>
    <p:extLst>
      <p:ext uri="{BB962C8B-B14F-4D97-AF65-F5344CB8AC3E}">
        <p14:creationId xmlns:p14="http://schemas.microsoft.com/office/powerpoint/2010/main" val="11547182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54231" y="317706"/>
            <a:ext cx="7755904" cy="477013"/>
          </a:xfrm>
          <a:prstGeom prst="rect">
            <a:avLst/>
          </a:prstGeom>
          <a:noFill/>
          <a:ln>
            <a:noFill/>
          </a:ln>
        </p:spPr>
        <p:txBody>
          <a:bodyPr spcFirstLastPara="1" wrap="square" lIns="91425" tIns="45700" rIns="91425" bIns="45700" anchor="t" anchorCtr="0">
            <a:spAutoFit/>
          </a:bodyPr>
          <a:lstStyle/>
          <a:p>
            <a:r>
              <a:rPr lang="es-MX" sz="2500" b="1" dirty="0"/>
              <a:t>Convenios Institucionales</a:t>
            </a:r>
            <a:endParaRPr lang="es-EC" sz="2500" dirty="0"/>
          </a:p>
        </p:txBody>
      </p:sp>
      <p:sp>
        <p:nvSpPr>
          <p:cNvPr id="6" name="Rectángulo 5"/>
          <p:cNvSpPr/>
          <p:nvPr/>
        </p:nvSpPr>
        <p:spPr>
          <a:xfrm>
            <a:off x="302959" y="865688"/>
            <a:ext cx="11758412" cy="1400383"/>
          </a:xfrm>
          <a:prstGeom prst="rect">
            <a:avLst/>
          </a:prstGeom>
        </p:spPr>
        <p:txBody>
          <a:bodyPr wrap="square">
            <a:spAutoFit/>
          </a:bodyPr>
          <a:lstStyle/>
          <a:p>
            <a:pPr marL="0" indent="0" algn="just">
              <a:buNone/>
            </a:pPr>
            <a:r>
              <a:rPr lang="es-MX" sz="1700" dirty="0"/>
              <a:t>La Empresa Eléctrica Regional del Sur se complace en informar que durante el año 2023 se llevaron a cabo una serie de importantes convenios de colaboración con instituciones clave. Estos convenios tienen como objetivo beneficiar a la ciudadanía y elevar la calidad de nuestros servicios. Este compromiso estratégico demuestra nuestro constante esfuerzo por proporcionar un servicio de excelencia y satisfacción al cliente. Juntos, avanzamos hacia un futuro más brillante y eficiente para todos</a:t>
            </a:r>
            <a:r>
              <a:rPr lang="es-ES" sz="1700" dirty="0"/>
              <a:t>:</a:t>
            </a:r>
            <a:endParaRPr lang="es-EC" sz="2400" dirty="0"/>
          </a:p>
        </p:txBody>
      </p:sp>
      <p:pic>
        <p:nvPicPr>
          <p:cNvPr id="4" name="Imagen 3">
            <a:extLst>
              <a:ext uri="{FF2B5EF4-FFF2-40B4-BE49-F238E27FC236}">
                <a16:creationId xmlns:a16="http://schemas.microsoft.com/office/drawing/2014/main" id="{33361C3B-7950-FAE9-6858-C4845583323B}"/>
              </a:ext>
            </a:extLst>
          </p:cNvPr>
          <p:cNvPicPr>
            <a:picLocks noChangeAspect="1"/>
          </p:cNvPicPr>
          <p:nvPr/>
        </p:nvPicPr>
        <p:blipFill>
          <a:blip r:embed="rId4"/>
          <a:stretch>
            <a:fillRect/>
          </a:stretch>
        </p:blipFill>
        <p:spPr>
          <a:xfrm>
            <a:off x="2097249" y="2334943"/>
            <a:ext cx="7776026" cy="3628812"/>
          </a:xfrm>
          <a:prstGeom prst="rect">
            <a:avLst/>
          </a:prstGeom>
        </p:spPr>
      </p:pic>
    </p:spTree>
    <p:extLst>
      <p:ext uri="{BB962C8B-B14F-4D97-AF65-F5344CB8AC3E}">
        <p14:creationId xmlns:p14="http://schemas.microsoft.com/office/powerpoint/2010/main" val="1620426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54231" y="317706"/>
            <a:ext cx="7755904" cy="477013"/>
          </a:xfrm>
          <a:prstGeom prst="rect">
            <a:avLst/>
          </a:prstGeom>
          <a:noFill/>
          <a:ln>
            <a:noFill/>
          </a:ln>
        </p:spPr>
        <p:txBody>
          <a:bodyPr spcFirstLastPara="1" wrap="square" lIns="91425" tIns="45700" rIns="91425" bIns="45700" anchor="t" anchorCtr="0">
            <a:spAutoFit/>
          </a:bodyPr>
          <a:lstStyle/>
          <a:p>
            <a:r>
              <a:rPr lang="es-MX" sz="2500" b="1" dirty="0"/>
              <a:t>Convenios Institucionales</a:t>
            </a:r>
            <a:endParaRPr lang="es-EC" sz="2500" dirty="0"/>
          </a:p>
        </p:txBody>
      </p:sp>
      <p:pic>
        <p:nvPicPr>
          <p:cNvPr id="3" name="Imagen 2">
            <a:extLst>
              <a:ext uri="{FF2B5EF4-FFF2-40B4-BE49-F238E27FC236}">
                <a16:creationId xmlns:a16="http://schemas.microsoft.com/office/drawing/2014/main" id="{0A2B19DE-3FC5-BED4-FA61-EC6EE80B7754}"/>
              </a:ext>
            </a:extLst>
          </p:cNvPr>
          <p:cNvPicPr>
            <a:picLocks noChangeAspect="1"/>
          </p:cNvPicPr>
          <p:nvPr/>
        </p:nvPicPr>
        <p:blipFill>
          <a:blip r:embed="rId4"/>
          <a:stretch>
            <a:fillRect/>
          </a:stretch>
        </p:blipFill>
        <p:spPr>
          <a:xfrm>
            <a:off x="2077371" y="1392435"/>
            <a:ext cx="7869478" cy="3875851"/>
          </a:xfrm>
          <a:prstGeom prst="rect">
            <a:avLst/>
          </a:prstGeom>
        </p:spPr>
      </p:pic>
    </p:spTree>
    <p:extLst>
      <p:ext uri="{BB962C8B-B14F-4D97-AF65-F5344CB8AC3E}">
        <p14:creationId xmlns:p14="http://schemas.microsoft.com/office/powerpoint/2010/main" val="2529218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45842" y="53391"/>
            <a:ext cx="7755904" cy="477013"/>
          </a:xfrm>
          <a:prstGeom prst="rect">
            <a:avLst/>
          </a:prstGeom>
          <a:noFill/>
          <a:ln>
            <a:noFill/>
          </a:ln>
        </p:spPr>
        <p:txBody>
          <a:bodyPr spcFirstLastPara="1" wrap="square" lIns="91425" tIns="45700" rIns="91425" bIns="45700" anchor="t" anchorCtr="0">
            <a:spAutoFit/>
          </a:bodyPr>
          <a:lstStyle/>
          <a:p>
            <a:r>
              <a:rPr lang="es-MX" sz="2500" b="1" dirty="0"/>
              <a:t>Capacitaciones 2023</a:t>
            </a:r>
            <a:endParaRPr lang="es-EC" sz="2500" dirty="0"/>
          </a:p>
        </p:txBody>
      </p:sp>
      <p:sp>
        <p:nvSpPr>
          <p:cNvPr id="6" name="Rectángulo 5"/>
          <p:cNvSpPr/>
          <p:nvPr/>
        </p:nvSpPr>
        <p:spPr>
          <a:xfrm>
            <a:off x="267095" y="710829"/>
            <a:ext cx="11758412" cy="615553"/>
          </a:xfrm>
          <a:prstGeom prst="rect">
            <a:avLst/>
          </a:prstGeom>
        </p:spPr>
        <p:txBody>
          <a:bodyPr wrap="square">
            <a:spAutoFit/>
          </a:bodyPr>
          <a:lstStyle/>
          <a:p>
            <a:pPr marL="0" indent="0" algn="just">
              <a:buNone/>
            </a:pPr>
            <a:r>
              <a:rPr lang="es-MX" sz="1700" dirty="0"/>
              <a:t>Durante el año 2023, la Empresa Eléctrica Regional del Sur se comprometió con el desarrollo profesional de su personal a través de una serie de capacitaciones clave. Estas incluyeron</a:t>
            </a:r>
            <a:r>
              <a:rPr lang="es-ES" sz="1700" dirty="0"/>
              <a:t>:</a:t>
            </a:r>
            <a:endParaRPr lang="es-EC" sz="2400" dirty="0"/>
          </a:p>
        </p:txBody>
      </p:sp>
      <p:pic>
        <p:nvPicPr>
          <p:cNvPr id="3" name="Imagen 2">
            <a:extLst>
              <a:ext uri="{FF2B5EF4-FFF2-40B4-BE49-F238E27FC236}">
                <a16:creationId xmlns:a16="http://schemas.microsoft.com/office/drawing/2014/main" id="{46EE8520-FEE4-7BC1-CA31-370AEF3CAD15}"/>
              </a:ext>
            </a:extLst>
          </p:cNvPr>
          <p:cNvPicPr>
            <a:picLocks noChangeAspect="1"/>
          </p:cNvPicPr>
          <p:nvPr/>
        </p:nvPicPr>
        <p:blipFill>
          <a:blip r:embed="rId4"/>
          <a:stretch>
            <a:fillRect/>
          </a:stretch>
        </p:blipFill>
        <p:spPr>
          <a:xfrm>
            <a:off x="2211110" y="1456754"/>
            <a:ext cx="7192949" cy="4611696"/>
          </a:xfrm>
          <a:prstGeom prst="rect">
            <a:avLst/>
          </a:prstGeom>
        </p:spPr>
      </p:pic>
    </p:spTree>
    <p:extLst>
      <p:ext uri="{BB962C8B-B14F-4D97-AF65-F5344CB8AC3E}">
        <p14:creationId xmlns:p14="http://schemas.microsoft.com/office/powerpoint/2010/main" val="40053189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45842" y="35776"/>
            <a:ext cx="7755904" cy="477013"/>
          </a:xfrm>
          <a:prstGeom prst="rect">
            <a:avLst/>
          </a:prstGeom>
          <a:noFill/>
          <a:ln>
            <a:noFill/>
          </a:ln>
        </p:spPr>
        <p:txBody>
          <a:bodyPr spcFirstLastPara="1" wrap="square" lIns="91425" tIns="45700" rIns="91425" bIns="45700" anchor="t" anchorCtr="0">
            <a:spAutoFit/>
          </a:bodyPr>
          <a:lstStyle/>
          <a:p>
            <a:r>
              <a:rPr lang="es-MX" sz="2500" b="1" dirty="0"/>
              <a:t>Capacitaciones 2023</a:t>
            </a:r>
            <a:endParaRPr lang="es-EC" sz="2500" dirty="0"/>
          </a:p>
        </p:txBody>
      </p:sp>
      <p:sp>
        <p:nvSpPr>
          <p:cNvPr id="6" name="Rectángulo 5"/>
          <p:cNvSpPr/>
          <p:nvPr/>
        </p:nvSpPr>
        <p:spPr>
          <a:xfrm>
            <a:off x="267095" y="5218831"/>
            <a:ext cx="11758412" cy="877163"/>
          </a:xfrm>
          <a:prstGeom prst="rect">
            <a:avLst/>
          </a:prstGeom>
        </p:spPr>
        <p:txBody>
          <a:bodyPr wrap="square">
            <a:spAutoFit/>
          </a:bodyPr>
          <a:lstStyle/>
          <a:p>
            <a:pPr marL="0" indent="0" algn="just">
              <a:buNone/>
            </a:pPr>
            <a:r>
              <a:rPr lang="es-MX" sz="1700" dirty="0"/>
              <a:t>Estas capacitaciones reflejan nuestro compromiso continuo con el crecimiento y la excelencia de nuestro equipo, asegurando que estén equipados para enfrentar los desafíos del futuro y brindar un servicio de calidad a nuestra comunidad</a:t>
            </a:r>
            <a:r>
              <a:rPr lang="es-ES" sz="1700" dirty="0"/>
              <a:t>.</a:t>
            </a:r>
            <a:endParaRPr lang="es-EC" sz="2400" dirty="0"/>
          </a:p>
        </p:txBody>
      </p:sp>
      <p:pic>
        <p:nvPicPr>
          <p:cNvPr id="4" name="Imagen 3">
            <a:extLst>
              <a:ext uri="{FF2B5EF4-FFF2-40B4-BE49-F238E27FC236}">
                <a16:creationId xmlns:a16="http://schemas.microsoft.com/office/drawing/2014/main" id="{361DBB8F-E1B9-50DA-7DCC-38DCD1508E22}"/>
              </a:ext>
            </a:extLst>
          </p:cNvPr>
          <p:cNvPicPr>
            <a:picLocks noChangeAspect="1"/>
          </p:cNvPicPr>
          <p:nvPr/>
        </p:nvPicPr>
        <p:blipFill>
          <a:blip r:embed="rId4"/>
          <a:stretch>
            <a:fillRect/>
          </a:stretch>
        </p:blipFill>
        <p:spPr>
          <a:xfrm>
            <a:off x="2462781" y="487257"/>
            <a:ext cx="6828088" cy="4757106"/>
          </a:xfrm>
          <a:prstGeom prst="rect">
            <a:avLst/>
          </a:prstGeom>
        </p:spPr>
      </p:pic>
    </p:spTree>
    <p:extLst>
      <p:ext uri="{BB962C8B-B14F-4D97-AF65-F5344CB8AC3E}">
        <p14:creationId xmlns:p14="http://schemas.microsoft.com/office/powerpoint/2010/main" val="37942962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54231" y="317706"/>
            <a:ext cx="7755904" cy="477013"/>
          </a:xfrm>
          <a:prstGeom prst="rect">
            <a:avLst/>
          </a:prstGeom>
          <a:noFill/>
          <a:ln>
            <a:noFill/>
          </a:ln>
        </p:spPr>
        <p:txBody>
          <a:bodyPr spcFirstLastPara="1" wrap="square" lIns="91425" tIns="45700" rIns="91425" bIns="45700" anchor="t" anchorCtr="0">
            <a:spAutoFit/>
          </a:bodyPr>
          <a:lstStyle/>
          <a:p>
            <a:r>
              <a:rPr lang="es-MX" sz="2500" b="1" dirty="0"/>
              <a:t>Eficiencia Energética</a:t>
            </a:r>
            <a:endParaRPr lang="es-EC" sz="2500" dirty="0"/>
          </a:p>
        </p:txBody>
      </p:sp>
      <p:sp>
        <p:nvSpPr>
          <p:cNvPr id="6" name="Rectángulo 5"/>
          <p:cNvSpPr/>
          <p:nvPr/>
        </p:nvSpPr>
        <p:spPr>
          <a:xfrm>
            <a:off x="302959" y="865688"/>
            <a:ext cx="11758412" cy="630942"/>
          </a:xfrm>
          <a:prstGeom prst="rect">
            <a:avLst/>
          </a:prstGeom>
        </p:spPr>
        <p:txBody>
          <a:bodyPr wrap="square">
            <a:spAutoFit/>
          </a:bodyPr>
          <a:lstStyle/>
          <a:p>
            <a:pPr marL="0" indent="0" algn="just">
              <a:buNone/>
            </a:pPr>
            <a:r>
              <a:rPr lang="es-MX" sz="1700" dirty="0"/>
              <a:t>La Empresa Eléctrica Regional del Sur está comprometida a liderar iniciativas de eficiencia energética en el año 2024, </a:t>
            </a:r>
            <a:r>
              <a:rPr lang="es-MX" sz="1800" dirty="0">
                <a:latin typeface="Calibri" panose="020F0502020204030204" pitchFamily="34" charset="0"/>
                <a:ea typeface="Calibri" panose="020F0502020204030204" pitchFamily="34" charset="0"/>
                <a:cs typeface="Calibri" panose="020F0502020204030204" pitchFamily="34" charset="0"/>
              </a:rPr>
              <a:t>hacia un futuro más limpio y eficiente</a:t>
            </a:r>
            <a:r>
              <a:rPr lang="es-MX" sz="1700" dirty="0"/>
              <a:t>. Nuestros planes incluyen:</a:t>
            </a:r>
            <a:endParaRPr lang="es-EC" sz="2400" dirty="0"/>
          </a:p>
        </p:txBody>
      </p:sp>
      <p:sp>
        <p:nvSpPr>
          <p:cNvPr id="3" name="Rectángulo 2">
            <a:extLst>
              <a:ext uri="{FF2B5EF4-FFF2-40B4-BE49-F238E27FC236}">
                <a16:creationId xmlns:a16="http://schemas.microsoft.com/office/drawing/2014/main" id="{A090D391-B23F-4FC5-75B9-CEED2D89EA75}"/>
              </a:ext>
            </a:extLst>
          </p:cNvPr>
          <p:cNvSpPr/>
          <p:nvPr/>
        </p:nvSpPr>
        <p:spPr>
          <a:xfrm>
            <a:off x="644434" y="1409350"/>
            <a:ext cx="10923983" cy="3946850"/>
          </a:xfrm>
          <a:prstGeom prst="rect">
            <a:avLst/>
          </a:prstGeom>
        </p:spPr>
        <p:txBody>
          <a:bodyPr wrap="square">
            <a:spAutoFit/>
          </a:bodyPr>
          <a:lstStyle/>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 </a:t>
            </a:r>
            <a:endParaRPr lang="es-EC"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s-MX" sz="2200" b="1" dirty="0">
                <a:latin typeface="Calibri" panose="020F0502020204030204" pitchFamily="34" charset="0"/>
                <a:ea typeface="Calibri" panose="020F0502020204030204" pitchFamily="34" charset="0"/>
                <a:cs typeface="Calibri" panose="020F0502020204030204" pitchFamily="34" charset="0"/>
              </a:rPr>
              <a:t>Certificación del Sistema de Gestión de energía bajo norma ISO 50001</a:t>
            </a:r>
            <a:r>
              <a:rPr lang="es-MX" sz="2200" dirty="0">
                <a:latin typeface="Calibri" panose="020F0502020204030204" pitchFamily="34" charset="0"/>
                <a:ea typeface="Calibri" panose="020F0502020204030204" pitchFamily="34" charset="0"/>
                <a:cs typeface="Calibri" panose="020F0502020204030204" pitchFamily="34" charset="0"/>
              </a:rPr>
              <a:t>. </a:t>
            </a:r>
            <a:br>
              <a:rPr lang="es-MX" sz="2200" dirty="0">
                <a:latin typeface="Calibri" panose="020F0502020204030204" pitchFamily="34" charset="0"/>
                <a:ea typeface="Calibri" panose="020F0502020204030204" pitchFamily="34" charset="0"/>
                <a:cs typeface="Calibri" panose="020F0502020204030204" pitchFamily="34" charset="0"/>
              </a:rPr>
            </a:br>
            <a:r>
              <a:rPr lang="es-MX" sz="2200" dirty="0">
                <a:latin typeface="Calibri" panose="020F0502020204030204" pitchFamily="34" charset="0"/>
                <a:ea typeface="Calibri" panose="020F0502020204030204" pitchFamily="34" charset="0"/>
                <a:cs typeface="Calibri" panose="020F0502020204030204" pitchFamily="34" charset="0"/>
              </a:rPr>
              <a:t>La EERSSA tiene planeado la implementación de la norma ISO 50001 en el edificio matriz de la EERSSA.</a:t>
            </a:r>
          </a:p>
          <a:p>
            <a:pPr marL="342900" lvl="0" indent="-342900">
              <a:lnSpc>
                <a:spcPct val="107000"/>
              </a:lnSpc>
              <a:buFont typeface="Symbol" panose="05050102010706020507" pitchFamily="18" charset="2"/>
              <a:buChar char=""/>
            </a:pPr>
            <a:r>
              <a:rPr lang="es-MX" sz="2200" b="1" dirty="0">
                <a:latin typeface="Calibri" panose="020F0502020204030204" pitchFamily="34" charset="0"/>
                <a:ea typeface="Calibri" panose="020F0502020204030204" pitchFamily="34" charset="0"/>
                <a:cs typeface="Calibri" panose="020F0502020204030204" pitchFamily="34" charset="0"/>
              </a:rPr>
              <a:t>Movilidad Eléctrica.</a:t>
            </a:r>
            <a:br>
              <a:rPr lang="es-MX" sz="2200" b="1" dirty="0">
                <a:latin typeface="Calibri" panose="020F0502020204030204" pitchFamily="34" charset="0"/>
                <a:ea typeface="Calibri" panose="020F0502020204030204" pitchFamily="34" charset="0"/>
                <a:cs typeface="Calibri" panose="020F0502020204030204" pitchFamily="34" charset="0"/>
              </a:rPr>
            </a:br>
            <a:r>
              <a:rPr lang="es-MX" sz="2200" dirty="0">
                <a:latin typeface="Calibri" panose="020F0502020204030204" pitchFamily="34" charset="0"/>
                <a:ea typeface="Calibri" panose="020F0502020204030204" pitchFamily="34" charset="0"/>
                <a:cs typeface="Calibri" panose="020F0502020204030204" pitchFamily="34" charset="0"/>
              </a:rPr>
              <a:t>Se realizará la adquisición de 5 vehículos eléctricos por año, durante el periodo 2024-2028, con el fin de reducir emisiones de carbono y fomentar un estilo de vida más sostenible.</a:t>
            </a:r>
          </a:p>
          <a:p>
            <a:pPr marL="342900" lvl="0" indent="-342900">
              <a:lnSpc>
                <a:spcPct val="107000"/>
              </a:lnSpc>
              <a:buFont typeface="Symbol" panose="05050102010706020507" pitchFamily="18" charset="2"/>
              <a:buChar char=""/>
            </a:pPr>
            <a:r>
              <a:rPr lang="es-MX" sz="2200" b="1" dirty="0">
                <a:latin typeface="Calibri" panose="020F0502020204030204" pitchFamily="34" charset="0"/>
                <a:ea typeface="Calibri" panose="020F0502020204030204" pitchFamily="34" charset="0"/>
                <a:cs typeface="Calibri" panose="020F0502020204030204" pitchFamily="34" charset="0"/>
              </a:rPr>
              <a:t>Estaciones de Carga.</a:t>
            </a:r>
            <a:br>
              <a:rPr lang="es-MX" sz="2200" b="1" dirty="0">
                <a:latin typeface="Calibri" panose="020F0502020204030204" pitchFamily="34" charset="0"/>
                <a:ea typeface="Calibri" panose="020F0502020204030204" pitchFamily="34" charset="0"/>
                <a:cs typeface="Calibri" panose="020F0502020204030204" pitchFamily="34" charset="0"/>
              </a:rPr>
            </a:br>
            <a:r>
              <a:rPr lang="es-MX" sz="2200" dirty="0">
                <a:latin typeface="Calibri" panose="020F0502020204030204" pitchFamily="34" charset="0"/>
                <a:ea typeface="Calibri" panose="020F0502020204030204" pitchFamily="34" charset="0"/>
                <a:cs typeface="Calibri" panose="020F0502020204030204" pitchFamily="34" charset="0"/>
              </a:rPr>
              <a:t>La EERSSA dentro de su planificación instalará 3 estaciones de carga (Electrolineras) por año, durante el periodo 2024-2027, iniciando el proyecto en los cantones: Loja, Zapotillo y Gualaquiza.</a:t>
            </a:r>
          </a:p>
        </p:txBody>
      </p:sp>
    </p:spTree>
    <p:extLst>
      <p:ext uri="{BB962C8B-B14F-4D97-AF65-F5344CB8AC3E}">
        <p14:creationId xmlns:p14="http://schemas.microsoft.com/office/powerpoint/2010/main" val="630069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graphicFrame>
        <p:nvGraphicFramePr>
          <p:cNvPr id="5" name="Diagrama 4"/>
          <p:cNvGraphicFramePr/>
          <p:nvPr>
            <p:extLst>
              <p:ext uri="{D42A27DB-BD31-4B8C-83A1-F6EECF244321}">
                <p14:modId xmlns:p14="http://schemas.microsoft.com/office/powerpoint/2010/main" val="3186905728"/>
              </p:ext>
            </p:extLst>
          </p:nvPr>
        </p:nvGraphicFramePr>
        <p:xfrm>
          <a:off x="1024053" y="325392"/>
          <a:ext cx="10149263" cy="21544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Diagrama 5"/>
          <p:cNvGraphicFramePr/>
          <p:nvPr>
            <p:extLst>
              <p:ext uri="{D42A27DB-BD31-4B8C-83A1-F6EECF244321}">
                <p14:modId xmlns:p14="http://schemas.microsoft.com/office/powerpoint/2010/main" val="1932969029"/>
              </p:ext>
            </p:extLst>
          </p:nvPr>
        </p:nvGraphicFramePr>
        <p:xfrm>
          <a:off x="928465" y="2636389"/>
          <a:ext cx="10262049" cy="291097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3299894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3" name="Rectángulo 2"/>
          <p:cNvSpPr/>
          <p:nvPr/>
        </p:nvSpPr>
        <p:spPr>
          <a:xfrm>
            <a:off x="644435" y="836466"/>
            <a:ext cx="11347268" cy="4935197"/>
          </a:xfrm>
          <a:prstGeom prst="rect">
            <a:avLst/>
          </a:prstGeom>
        </p:spPr>
        <p:txBody>
          <a:bodyPr wrap="square">
            <a:spAutoFit/>
          </a:bodyPr>
          <a:lstStyle/>
          <a:p>
            <a:pPr algn="just">
              <a:lnSpc>
                <a:spcPct val="115000"/>
              </a:lnSpc>
            </a:pPr>
            <a:r>
              <a:rPr lang="es-EC" sz="1600" b="1" dirty="0">
                <a:latin typeface="Calibri" panose="020F0502020204030204" pitchFamily="34" charset="0"/>
                <a:ea typeface="Calibri" panose="020F0502020204030204" pitchFamily="34" charset="0"/>
                <a:cs typeface="Calibri" panose="020F0502020204030204" pitchFamily="34" charset="0"/>
              </a:rPr>
              <a:t>Para el año 2024, la Empresa Eléctrica Regional del Sur S.A., tiene planificado ejecutar:</a:t>
            </a:r>
            <a:endParaRPr lang="es-EC" sz="16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es-EC" dirty="0">
                <a:latin typeface="Calibri" panose="020F0502020204030204" pitchFamily="34" charset="0"/>
                <a:ea typeface="Calibri" panose="020F0502020204030204" pitchFamily="34" charset="0"/>
                <a:cs typeface="Calibri" panose="020F0502020204030204" pitchFamily="34" charset="0"/>
              </a:rPr>
              <a:t> </a:t>
            </a:r>
            <a:endParaRPr lang="es-EC"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C" sz="2200" dirty="0">
                <a:latin typeface="Calibri" panose="020F0502020204030204" pitchFamily="34" charset="0"/>
                <a:ea typeface="Calibri" panose="020F0502020204030204" pitchFamily="34" charset="0"/>
                <a:cs typeface="Calibri" panose="020F0502020204030204" pitchFamily="34" charset="0"/>
              </a:rPr>
              <a:t>Repotenciar el sistema de subtransmisión de la zona oriente, con la construcción de la L/S/T Bomboiza – Gualaquiza y S/E Gualaquiza.</a:t>
            </a:r>
            <a:endParaRPr lang="es-EC"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C" sz="2200" dirty="0">
                <a:latin typeface="Calibri" panose="020F0502020204030204" pitchFamily="34" charset="0"/>
                <a:ea typeface="Calibri" panose="020F0502020204030204" pitchFamily="34" charset="0"/>
                <a:cs typeface="Calibri" panose="020F0502020204030204" pitchFamily="34" charset="0"/>
              </a:rPr>
              <a:t>Elaborar los estudios de la L/S/T Norte – Catamayo.</a:t>
            </a:r>
            <a:endParaRPr lang="es-EC"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C" sz="2200" dirty="0">
                <a:latin typeface="Calibri" panose="020F0502020204030204" pitchFamily="34" charset="0"/>
                <a:ea typeface="Calibri" panose="020F0502020204030204" pitchFamily="34" charset="0"/>
                <a:cs typeface="Calibri" panose="020F0502020204030204" pitchFamily="34" charset="0"/>
              </a:rPr>
              <a:t>Repotenciación de las redes de distribución en el área de servicio, para brindar un servicio eléctrico con estándares de  calidad y confiabilidad  </a:t>
            </a:r>
            <a:endParaRPr lang="es-EC"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C" sz="2200" dirty="0">
                <a:latin typeface="Calibri" panose="020F0502020204030204" pitchFamily="34" charset="0"/>
                <a:ea typeface="Calibri" panose="020F0502020204030204" pitchFamily="34" charset="0"/>
                <a:cs typeface="Calibri" panose="020F0502020204030204" pitchFamily="34" charset="0"/>
              </a:rPr>
              <a:t>Ejecución de proyectos para construcción de redes eléctricas, para aumento de cobertura.</a:t>
            </a:r>
            <a:endParaRPr lang="es-EC" sz="22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C" sz="2200" dirty="0">
                <a:latin typeface="Calibri" panose="020F0502020204030204" pitchFamily="34" charset="0"/>
                <a:ea typeface="Calibri" panose="020F0502020204030204" pitchFamily="34" charset="0"/>
                <a:cs typeface="Calibri" panose="020F0502020204030204" pitchFamily="34" charset="0"/>
              </a:rPr>
              <a:t>Ejecución de proyectos para iluminación de vías, para aumentar la cobertura de alumbrado público general.</a:t>
            </a:r>
          </a:p>
          <a:p>
            <a:pPr marL="342900" lvl="0" indent="-342900" algn="just">
              <a:lnSpc>
                <a:spcPct val="107000"/>
              </a:lnSpc>
              <a:buFont typeface="Symbol" panose="05050102010706020507" pitchFamily="18" charset="2"/>
              <a:buChar char=""/>
            </a:pPr>
            <a:r>
              <a:rPr lang="es-ES" sz="2200" dirty="0">
                <a:latin typeface="Calibri" panose="020F0502020204030204" pitchFamily="34" charset="0"/>
                <a:ea typeface="Calibri" panose="020F0502020204030204" pitchFamily="34" charset="0"/>
                <a:cs typeface="Calibri" panose="020F0502020204030204" pitchFamily="34" charset="0"/>
              </a:rPr>
              <a:t>Ampliación de la subestación Norte</a:t>
            </a:r>
          </a:p>
          <a:p>
            <a:pPr marL="342900" lvl="0" indent="-342900" algn="just">
              <a:lnSpc>
                <a:spcPct val="107000"/>
              </a:lnSpc>
              <a:buFont typeface="Symbol" panose="05050102010706020507" pitchFamily="18" charset="2"/>
              <a:buChar char=""/>
            </a:pPr>
            <a:r>
              <a:rPr lang="es-ES" sz="2200" dirty="0">
                <a:latin typeface="Calibri" panose="020F0502020204030204" pitchFamily="34" charset="0"/>
                <a:ea typeface="Calibri" panose="020F0502020204030204" pitchFamily="34" charset="0"/>
                <a:cs typeface="Calibri" panose="020F0502020204030204" pitchFamily="34" charset="0"/>
              </a:rPr>
              <a:t>Ampliación de la subestación Catamayo </a:t>
            </a:r>
          </a:p>
          <a:p>
            <a:pPr marL="342900" lvl="0" indent="-342900" algn="just">
              <a:lnSpc>
                <a:spcPct val="107000"/>
              </a:lnSpc>
              <a:buFont typeface="Symbol" panose="05050102010706020507" pitchFamily="18" charset="2"/>
              <a:buChar char=""/>
            </a:pPr>
            <a:r>
              <a:rPr lang="es-ES" sz="2200" dirty="0">
                <a:latin typeface="Calibri" panose="020F0502020204030204" pitchFamily="34" charset="0"/>
                <a:ea typeface="Calibri" panose="020F0502020204030204" pitchFamily="34" charset="0"/>
                <a:cs typeface="Calibri" panose="020F0502020204030204" pitchFamily="34" charset="0"/>
              </a:rPr>
              <a:t>Construcción de la línea de Subtransmisión que interconecta la S/E Yanacocha (Transelectric)  con la S/E Norte (EERSSA)</a:t>
            </a:r>
            <a:endParaRPr lang="es-EC"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3537770" y="156623"/>
            <a:ext cx="3501280" cy="523220"/>
          </a:xfrm>
          <a:prstGeom prst="rect">
            <a:avLst/>
          </a:prstGeom>
        </p:spPr>
        <p:txBody>
          <a:bodyPr wrap="none">
            <a:spAutoFit/>
          </a:bodyPr>
          <a:lstStyle/>
          <a:p>
            <a:pPr lvl="0" algn="ctr"/>
            <a:r>
              <a:rPr lang="es-EC" sz="2800" b="1" dirty="0">
                <a:solidFill>
                  <a:schemeClr val="bg2">
                    <a:lumMod val="25000"/>
                  </a:schemeClr>
                </a:solidFill>
              </a:rPr>
              <a:t>Compromisos 2024</a:t>
            </a:r>
            <a:endParaRPr lang="es-EC" sz="2800" dirty="0">
              <a:solidFill>
                <a:schemeClr val="bg2">
                  <a:lumMod val="25000"/>
                </a:schemeClr>
              </a:solidFill>
            </a:endParaRPr>
          </a:p>
        </p:txBody>
      </p:sp>
    </p:spTree>
    <p:extLst>
      <p:ext uri="{BB962C8B-B14F-4D97-AF65-F5344CB8AC3E}">
        <p14:creationId xmlns:p14="http://schemas.microsoft.com/office/powerpoint/2010/main" val="3723759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9"/>
        <p:cNvGrpSpPr/>
        <p:nvPr/>
      </p:nvGrpSpPr>
      <p:grpSpPr>
        <a:xfrm>
          <a:off x="0" y="0"/>
          <a:ext cx="0" cy="0"/>
          <a:chOff x="0" y="0"/>
          <a:chExt cx="0" cy="0"/>
        </a:xfrm>
      </p:grpSpPr>
      <p:sp>
        <p:nvSpPr>
          <p:cNvPr id="16"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Imagen 2" descr="Texto&#10;&#10;Descripción generada automáticamente">
            <a:extLst>
              <a:ext uri="{FF2B5EF4-FFF2-40B4-BE49-F238E27FC236}">
                <a16:creationId xmlns:a16="http://schemas.microsoft.com/office/drawing/2014/main" id="{8B09C2F6-8059-CC95-A6C5-AE9101E94FEE}"/>
              </a:ext>
            </a:extLst>
          </p:cNvPr>
          <p:cNvPicPr>
            <a:picLocks noChangeAspect="1"/>
          </p:cNvPicPr>
          <p:nvPr/>
        </p:nvPicPr>
        <p:blipFill rotWithShape="1">
          <a:blip r:embed="rId3"/>
          <a:srcRect b="19"/>
          <a:stretch/>
        </p:blipFill>
        <p:spPr>
          <a:xfrm>
            <a:off x="20" y="1282"/>
            <a:ext cx="12191980" cy="685671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graphicFrame>
        <p:nvGraphicFramePr>
          <p:cNvPr id="7" name="Diagrama 6"/>
          <p:cNvGraphicFramePr/>
          <p:nvPr>
            <p:extLst>
              <p:ext uri="{D42A27DB-BD31-4B8C-83A1-F6EECF244321}">
                <p14:modId xmlns:p14="http://schemas.microsoft.com/office/powerpoint/2010/main" val="4100901048"/>
              </p:ext>
            </p:extLst>
          </p:nvPr>
        </p:nvGraphicFramePr>
        <p:xfrm>
          <a:off x="1065020" y="278674"/>
          <a:ext cx="10473837" cy="53952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04335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92655" y="250773"/>
            <a:ext cx="4075258" cy="4770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EC" sz="2500" b="0" i="0" u="none" strike="noStrike" cap="none" dirty="0">
                <a:solidFill>
                  <a:srgbClr val="212D5A"/>
                </a:solidFill>
                <a:latin typeface="Arial"/>
                <a:ea typeface="Arial"/>
                <a:cs typeface="Arial"/>
                <a:sym typeface="Arial"/>
              </a:rPr>
              <a:t>Área de servicio</a:t>
            </a:r>
            <a:endParaRPr sz="2500" b="0" i="0" u="none" strike="noStrike" cap="none" dirty="0">
              <a:solidFill>
                <a:srgbClr val="000000"/>
              </a:solidFill>
              <a:latin typeface="Arial"/>
              <a:ea typeface="Arial"/>
              <a:cs typeface="Arial"/>
              <a:sym typeface="Arial"/>
            </a:endParaRPr>
          </a:p>
        </p:txBody>
      </p:sp>
      <p:pic>
        <p:nvPicPr>
          <p:cNvPr id="6" name="Imagen 5"/>
          <p:cNvPicPr>
            <a:picLocks noChangeAspect="1"/>
          </p:cNvPicPr>
          <p:nvPr/>
        </p:nvPicPr>
        <p:blipFill>
          <a:blip r:embed="rId4"/>
          <a:stretch>
            <a:fillRect/>
          </a:stretch>
        </p:blipFill>
        <p:spPr>
          <a:xfrm>
            <a:off x="82792" y="806805"/>
            <a:ext cx="6013205" cy="5000442"/>
          </a:xfrm>
          <a:prstGeom prst="rect">
            <a:avLst/>
          </a:prstGeom>
        </p:spPr>
      </p:pic>
      <p:sp>
        <p:nvSpPr>
          <p:cNvPr id="8" name="Rectángulo 7"/>
          <p:cNvSpPr/>
          <p:nvPr/>
        </p:nvSpPr>
        <p:spPr>
          <a:xfrm>
            <a:off x="6506766" y="806805"/>
            <a:ext cx="5274465" cy="2677656"/>
          </a:xfrm>
          <a:prstGeom prst="rect">
            <a:avLst/>
          </a:prstGeom>
        </p:spPr>
        <p:txBody>
          <a:bodyPr wrap="square">
            <a:spAutoFit/>
          </a:bodyPr>
          <a:lstStyle/>
          <a:p>
            <a:pPr algn="just"/>
            <a:r>
              <a:rPr lang="es-ES_tradnl" sz="2400" dirty="0"/>
              <a:t>El área geográfica de servicio de la EERSSA tiene una extensión de 22.787,55 km</a:t>
            </a:r>
            <a:r>
              <a:rPr lang="es-ES_tradnl" sz="2400" baseline="30000" dirty="0"/>
              <a:t>2</a:t>
            </a:r>
            <a:r>
              <a:rPr lang="es-ES_tradnl" sz="2400" dirty="0"/>
              <a:t>, y está constituido por las provincias de Loja, Zamora Chinchipe y el cantón Gualaquiza en la provincia de Morona Santiago.</a:t>
            </a:r>
            <a:endParaRPr lang="es-EC" sz="2400" dirty="0"/>
          </a:p>
          <a:p>
            <a:pPr marL="0" indent="0" algn="just">
              <a:buNone/>
            </a:pPr>
            <a:endParaRPr lang="es-EC" sz="2400" dirty="0"/>
          </a:p>
        </p:txBody>
      </p:sp>
      <p:sp>
        <p:nvSpPr>
          <p:cNvPr id="9" name="9 Rectángulo"/>
          <p:cNvSpPr/>
          <p:nvPr/>
        </p:nvSpPr>
        <p:spPr>
          <a:xfrm>
            <a:off x="6940627" y="3663594"/>
            <a:ext cx="4575448"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AR" sz="2400" b="1" dirty="0">
                <a:solidFill>
                  <a:srgbClr val="2B4391"/>
                </a:solidFill>
                <a:latin typeface="Arial" pitchFamily="34" charset="0"/>
                <a:cs typeface="Arial" pitchFamily="34" charset="0"/>
              </a:rPr>
              <a:t>Total clientes = 230.190</a:t>
            </a:r>
          </a:p>
        </p:txBody>
      </p:sp>
      <p:sp>
        <p:nvSpPr>
          <p:cNvPr id="10" name="9 Rectángulo"/>
          <p:cNvSpPr/>
          <p:nvPr/>
        </p:nvSpPr>
        <p:spPr>
          <a:xfrm>
            <a:off x="6940627" y="4478733"/>
            <a:ext cx="4718668"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AR" sz="2400" b="1" dirty="0">
                <a:solidFill>
                  <a:srgbClr val="2B4391"/>
                </a:solidFill>
                <a:latin typeface="Arial" pitchFamily="34" charset="0"/>
                <a:cs typeface="Arial" pitchFamily="34" charset="0"/>
              </a:rPr>
              <a:t>Cobertura eléctrica = 98,54%  </a:t>
            </a:r>
          </a:p>
        </p:txBody>
      </p:sp>
    </p:spTree>
    <p:extLst>
      <p:ext uri="{BB962C8B-B14F-4D97-AF65-F5344CB8AC3E}">
        <p14:creationId xmlns:p14="http://schemas.microsoft.com/office/powerpoint/2010/main" val="2137132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875535" y="222775"/>
            <a:ext cx="4075258" cy="4770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s-ES" sz="2500" dirty="0">
                <a:solidFill>
                  <a:srgbClr val="212D5A"/>
                </a:solidFill>
              </a:rPr>
              <a:t>Infraestructura</a:t>
            </a:r>
            <a:endParaRPr sz="2500" b="0" i="0" u="none" strike="noStrike" cap="none" dirty="0">
              <a:solidFill>
                <a:srgbClr val="000000"/>
              </a:solidFill>
              <a:sym typeface="Arial"/>
            </a:endParaRPr>
          </a:p>
        </p:txBody>
      </p:sp>
      <p:pic>
        <p:nvPicPr>
          <p:cNvPr id="8" name="Imagen 7"/>
          <p:cNvPicPr>
            <a:picLocks noChangeAspect="1"/>
          </p:cNvPicPr>
          <p:nvPr/>
        </p:nvPicPr>
        <p:blipFill>
          <a:blip r:embed="rId4"/>
          <a:stretch>
            <a:fillRect/>
          </a:stretch>
        </p:blipFill>
        <p:spPr>
          <a:xfrm>
            <a:off x="192470" y="757646"/>
            <a:ext cx="6460883" cy="5356270"/>
          </a:xfrm>
          <a:prstGeom prst="rect">
            <a:avLst/>
          </a:prstGeom>
        </p:spPr>
      </p:pic>
      <p:graphicFrame>
        <p:nvGraphicFramePr>
          <p:cNvPr id="9" name="Tabla 8"/>
          <p:cNvGraphicFramePr>
            <a:graphicFrameLocks noGrp="1"/>
          </p:cNvGraphicFramePr>
          <p:nvPr>
            <p:extLst>
              <p:ext uri="{D42A27DB-BD31-4B8C-83A1-F6EECF244321}">
                <p14:modId xmlns:p14="http://schemas.microsoft.com/office/powerpoint/2010/main" val="3571963782"/>
              </p:ext>
            </p:extLst>
          </p:nvPr>
        </p:nvGraphicFramePr>
        <p:xfrm>
          <a:off x="7038120" y="369778"/>
          <a:ext cx="4932726" cy="5359092"/>
        </p:xfrm>
        <a:graphic>
          <a:graphicData uri="http://schemas.openxmlformats.org/drawingml/2006/table">
            <a:tbl>
              <a:tblPr/>
              <a:tblGrid>
                <a:gridCol w="2873753">
                  <a:extLst>
                    <a:ext uri="{9D8B030D-6E8A-4147-A177-3AD203B41FA5}">
                      <a16:colId xmlns:a16="http://schemas.microsoft.com/office/drawing/2014/main" val="20000"/>
                    </a:ext>
                  </a:extLst>
                </a:gridCol>
                <a:gridCol w="2058973">
                  <a:extLst>
                    <a:ext uri="{9D8B030D-6E8A-4147-A177-3AD203B41FA5}">
                      <a16:colId xmlns:a16="http://schemas.microsoft.com/office/drawing/2014/main" val="20001"/>
                    </a:ext>
                  </a:extLst>
                </a:gridCol>
              </a:tblGrid>
              <a:tr h="446591">
                <a:tc>
                  <a:txBody>
                    <a:bodyPr/>
                    <a:lstStyle/>
                    <a:p>
                      <a:pPr algn="ctr" rtl="0" fontAlgn="ctr"/>
                      <a:r>
                        <a:rPr lang="es-EC" sz="1500" b="0" i="0" u="none" strike="noStrike" dirty="0">
                          <a:solidFill>
                            <a:srgbClr val="000000"/>
                          </a:solidFill>
                          <a:effectLst/>
                          <a:latin typeface="Calibri" panose="020F0502020204030204" pitchFamily="34" charset="0"/>
                        </a:rPr>
                        <a:t>Demanda anual de energía (GWh)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1,158.15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0"/>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Demanda máxima de Potencia (MW)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176.36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1"/>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Puntos de Entrega SNT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2"/>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Líneas de Subtransmisión (km)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542.75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3"/>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Subestaciones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4"/>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Alimentadores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5"/>
                  </a:ext>
                </a:extLst>
              </a:tr>
              <a:tr h="446591">
                <a:tc>
                  <a:txBody>
                    <a:bodyPr/>
                    <a:lstStyle/>
                    <a:p>
                      <a:pPr algn="ctr" rtl="0" fontAlgn="ctr"/>
                      <a:r>
                        <a:rPr lang="es-ES" sz="1500" b="0" i="0" u="none" strike="noStrike" dirty="0">
                          <a:solidFill>
                            <a:srgbClr val="000000"/>
                          </a:solidFill>
                          <a:effectLst/>
                          <a:latin typeface="Calibri" panose="020F0502020204030204" pitchFamily="34" charset="0"/>
                        </a:rPr>
                        <a:t>Líneas de Medio Voltaje (km)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8,828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6"/>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Transformadores de Distribución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20,478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7"/>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    Redes secundarias (km)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5,826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8"/>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    Acometidas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184,677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09"/>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Medidores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229,987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10"/>
                  </a:ext>
                </a:extLst>
              </a:tr>
              <a:tr h="446591">
                <a:tc>
                  <a:txBody>
                    <a:bodyPr/>
                    <a:lstStyle/>
                    <a:p>
                      <a:pPr algn="ctr" rtl="0" fontAlgn="ctr"/>
                      <a:r>
                        <a:rPr lang="es-EC" sz="1500" b="0" i="0" u="none" strike="noStrike" dirty="0">
                          <a:solidFill>
                            <a:srgbClr val="000000"/>
                          </a:solidFill>
                          <a:effectLst/>
                          <a:latin typeface="Calibri" panose="020F0502020204030204" pitchFamily="34" charset="0"/>
                        </a:rPr>
                        <a:t>Luminarias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rtl="0" fontAlgn="ctr"/>
                      <a:r>
                        <a:rPr lang="es-EC" sz="1500" b="0" i="0" u="none" strike="noStrike" dirty="0">
                          <a:solidFill>
                            <a:srgbClr val="000000"/>
                          </a:solidFill>
                          <a:effectLst/>
                          <a:latin typeface="Calibri" panose="020F0502020204030204" pitchFamily="34" charset="0"/>
                        </a:rPr>
                        <a:t>76,133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829336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139337" y="0"/>
            <a:ext cx="12192000" cy="6858000"/>
          </a:xfrm>
          <a:prstGeom prst="rect">
            <a:avLst/>
          </a:prstGeom>
          <a:noFill/>
          <a:ln>
            <a:noFill/>
          </a:ln>
        </p:spPr>
      </p:pic>
      <p:sp>
        <p:nvSpPr>
          <p:cNvPr id="125" name="Google Shape;125;p18"/>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a:buSzPts val="1400"/>
            </a:pPr>
            <a:r>
              <a:rPr lang="es-EC" b="1">
                <a:solidFill>
                  <a:srgbClr val="FFFFFF"/>
                </a:solidFill>
              </a:rPr>
              <a:t>Empresa Eléctrica Regional del Sur S.A.</a:t>
            </a:r>
            <a:endParaRPr b="1">
              <a:solidFill>
                <a:srgbClr val="FFFFFF"/>
              </a:solidFill>
            </a:endParaRPr>
          </a:p>
        </p:txBody>
      </p:sp>
      <p:sp>
        <p:nvSpPr>
          <p:cNvPr id="5" name="3 CuadroTexto"/>
          <p:cNvSpPr txBox="1"/>
          <p:nvPr/>
        </p:nvSpPr>
        <p:spPr>
          <a:xfrm>
            <a:off x="139337" y="1127018"/>
            <a:ext cx="11495314" cy="3416320"/>
          </a:xfrm>
          <a:prstGeom prst="rect">
            <a:avLst/>
          </a:prstGeom>
          <a:no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buSzPts val="5000"/>
            </a:pPr>
            <a:r>
              <a:rPr lang="es-ES" sz="7200" b="1" dirty="0">
                <a:solidFill>
                  <a:schemeClr val="bg1"/>
                </a:solidFill>
              </a:rPr>
              <a:t>Objetivos previstos para el ejercicio económico año 2023</a:t>
            </a:r>
            <a:endParaRPr lang="es-ES" sz="7200" dirty="0">
              <a:solidFill>
                <a:schemeClr val="bg1"/>
              </a:solidFill>
            </a:endParaRPr>
          </a:p>
        </p:txBody>
      </p:sp>
    </p:spTree>
    <p:extLst>
      <p:ext uri="{BB962C8B-B14F-4D97-AF65-F5344CB8AC3E}">
        <p14:creationId xmlns:p14="http://schemas.microsoft.com/office/powerpoint/2010/main" val="261942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7" name="Google Shape;117;p4"/>
          <p:cNvSpPr txBox="1"/>
          <p:nvPr/>
        </p:nvSpPr>
        <p:spPr>
          <a:xfrm>
            <a:off x="267095" y="6131333"/>
            <a:ext cx="479555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C" b="1">
                <a:solidFill>
                  <a:srgbClr val="32266B"/>
                </a:solidFill>
              </a:rPr>
              <a:t>Empresa Eléctrica Regional del Sur S.A.</a:t>
            </a:r>
            <a:endParaRPr sz="1400" b="1" i="0" u="none" strike="noStrike" cap="none">
              <a:solidFill>
                <a:srgbClr val="32266B"/>
              </a:solidFill>
              <a:latin typeface="Arial"/>
              <a:ea typeface="Arial"/>
              <a:cs typeface="Arial"/>
              <a:sym typeface="Arial"/>
            </a:endParaRPr>
          </a:p>
        </p:txBody>
      </p:sp>
      <p:sp>
        <p:nvSpPr>
          <p:cNvPr id="5" name="Google Shape;119;p4"/>
          <p:cNvSpPr txBox="1"/>
          <p:nvPr/>
        </p:nvSpPr>
        <p:spPr>
          <a:xfrm>
            <a:off x="654231" y="317706"/>
            <a:ext cx="7755904" cy="477013"/>
          </a:xfrm>
          <a:prstGeom prst="rect">
            <a:avLst/>
          </a:prstGeom>
          <a:noFill/>
          <a:ln>
            <a:noFill/>
          </a:ln>
        </p:spPr>
        <p:txBody>
          <a:bodyPr spcFirstLastPara="1" wrap="square" lIns="91425" tIns="45700" rIns="91425" bIns="45700" anchor="t" anchorCtr="0">
            <a:spAutoFit/>
          </a:bodyPr>
          <a:lstStyle/>
          <a:p>
            <a:r>
              <a:rPr lang="es-MX" sz="2500" b="1" dirty="0"/>
              <a:t>Perspectivas y Objetivos Estratégicos</a:t>
            </a:r>
            <a:endParaRPr lang="es-EC" sz="2500" dirty="0"/>
          </a:p>
        </p:txBody>
      </p:sp>
      <p:sp>
        <p:nvSpPr>
          <p:cNvPr id="6" name="Rectángulo 5"/>
          <p:cNvSpPr/>
          <p:nvPr/>
        </p:nvSpPr>
        <p:spPr>
          <a:xfrm>
            <a:off x="302959" y="865688"/>
            <a:ext cx="11758412" cy="1138773"/>
          </a:xfrm>
          <a:prstGeom prst="rect">
            <a:avLst/>
          </a:prstGeom>
        </p:spPr>
        <p:txBody>
          <a:bodyPr wrap="square">
            <a:spAutoFit/>
          </a:bodyPr>
          <a:lstStyle/>
          <a:p>
            <a:pPr marL="0" indent="0" algn="just">
              <a:buNone/>
            </a:pPr>
            <a:r>
              <a:rPr lang="es-ES" sz="1700" dirty="0"/>
              <a:t>La EERSSA tiene implementado un su organización un Plan Estratégico, que orienta el accionar institucional, define los objetivos estratégicos establecidos en función de su Misión y </a:t>
            </a:r>
            <a:r>
              <a:rPr lang="es-EC" sz="1700" dirty="0"/>
              <a:t>Visión.</a:t>
            </a:r>
          </a:p>
          <a:p>
            <a:pPr marL="0" indent="0" algn="just">
              <a:buNone/>
            </a:pPr>
            <a:r>
              <a:rPr lang="es-ES" sz="1700" dirty="0"/>
              <a:t>Para poder verificar su cumplimiento, la EERSSA desarrollo el Plan Operativo Anual (POA), instaurados en 4 perspectivas que se detallan:</a:t>
            </a:r>
            <a:endParaRPr lang="es-EC" sz="2400" dirty="0"/>
          </a:p>
        </p:txBody>
      </p:sp>
      <p:pic>
        <p:nvPicPr>
          <p:cNvPr id="7" name="Imagen 6"/>
          <p:cNvPicPr>
            <a:picLocks noChangeAspect="1"/>
          </p:cNvPicPr>
          <p:nvPr/>
        </p:nvPicPr>
        <p:blipFill>
          <a:blip r:embed="rId4"/>
          <a:stretch>
            <a:fillRect/>
          </a:stretch>
        </p:blipFill>
        <p:spPr>
          <a:xfrm>
            <a:off x="877841" y="2069816"/>
            <a:ext cx="10306051" cy="3841934"/>
          </a:xfrm>
          <a:prstGeom prst="rect">
            <a:avLst/>
          </a:prstGeom>
        </p:spPr>
      </p:pic>
    </p:spTree>
    <p:extLst>
      <p:ext uri="{BB962C8B-B14F-4D97-AF65-F5344CB8AC3E}">
        <p14:creationId xmlns:p14="http://schemas.microsoft.com/office/powerpoint/2010/main" val="3383176327"/>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1995</TotalTime>
  <Words>4456</Words>
  <Application>Microsoft Office PowerPoint</Application>
  <PresentationFormat>Panorámica</PresentationFormat>
  <Paragraphs>672</Paragraphs>
  <Slides>41</Slides>
  <Notes>41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41</vt:i4>
      </vt:variant>
    </vt:vector>
  </HeadingPairs>
  <TitlesOfParts>
    <vt:vector size="47" baseType="lpstr">
      <vt:lpstr>Arial</vt:lpstr>
      <vt:lpstr>Arial Narrow</vt:lpstr>
      <vt:lpstr>Calibri</vt:lpstr>
      <vt:lpstr>Symbol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cajasmarcia@gmail.com</dc:creator>
  <cp:lastModifiedBy>Gerencia  planificación</cp:lastModifiedBy>
  <cp:revision>49</cp:revision>
  <cp:lastPrinted>2024-03-04T15:57:31Z</cp:lastPrinted>
  <dcterms:created xsi:type="dcterms:W3CDTF">2021-05-27T23:45:58Z</dcterms:created>
  <dcterms:modified xsi:type="dcterms:W3CDTF">2024-03-19T14:58:00Z</dcterms:modified>
</cp:coreProperties>
</file>